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804" r:id="rId3"/>
    <p:sldId id="727" r:id="rId4"/>
    <p:sldId id="822" r:id="rId5"/>
    <p:sldId id="823" r:id="rId6"/>
    <p:sldId id="824" r:id="rId7"/>
    <p:sldId id="825" r:id="rId8"/>
    <p:sldId id="834" r:id="rId9"/>
    <p:sldId id="835" r:id="rId10"/>
    <p:sldId id="836" r:id="rId11"/>
    <p:sldId id="837" r:id="rId12"/>
    <p:sldId id="839" r:id="rId13"/>
    <p:sldId id="840" r:id="rId14"/>
    <p:sldId id="827" r:id="rId15"/>
    <p:sldId id="821" r:id="rId16"/>
    <p:sldId id="814" r:id="rId17"/>
    <p:sldId id="815" r:id="rId18"/>
    <p:sldId id="846" r:id="rId19"/>
    <p:sldId id="847" r:id="rId20"/>
    <p:sldId id="828" r:id="rId21"/>
    <p:sldId id="848" r:id="rId22"/>
    <p:sldId id="829" r:id="rId23"/>
    <p:sldId id="841" r:id="rId24"/>
    <p:sldId id="830" r:id="rId25"/>
    <p:sldId id="813" r:id="rId26"/>
    <p:sldId id="542" r:id="rId27"/>
    <p:sldId id="543" r:id="rId28"/>
    <p:sldId id="544" r:id="rId29"/>
    <p:sldId id="546" r:id="rId30"/>
    <p:sldId id="547" r:id="rId31"/>
    <p:sldId id="730" r:id="rId32"/>
    <p:sldId id="770" r:id="rId33"/>
    <p:sldId id="731" r:id="rId34"/>
    <p:sldId id="843" r:id="rId35"/>
    <p:sldId id="844" r:id="rId36"/>
    <p:sldId id="842" r:id="rId37"/>
    <p:sldId id="845" r:id="rId38"/>
    <p:sldId id="732" r:id="rId39"/>
    <p:sldId id="733" r:id="rId40"/>
    <p:sldId id="734" r:id="rId41"/>
    <p:sldId id="739" r:id="rId42"/>
    <p:sldId id="741" r:id="rId43"/>
    <p:sldId id="831" r:id="rId44"/>
    <p:sldId id="832" r:id="rId45"/>
    <p:sldId id="833" r:id="rId46"/>
    <p:sldId id="743" r:id="rId47"/>
    <p:sldId id="744" r:id="rId48"/>
    <p:sldId id="746" r:id="rId49"/>
    <p:sldId id="754" r:id="rId50"/>
    <p:sldId id="756" r:id="rId51"/>
    <p:sldId id="614" r:id="rId52"/>
  </p:sldIdLst>
  <p:sldSz cx="9144000" cy="6858000" type="screen4x3"/>
  <p:notesSz cx="6858000" cy="99456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3" autoAdjust="0"/>
    <p:restoredTop sz="94660"/>
  </p:normalViewPr>
  <p:slideViewPr>
    <p:cSldViewPr>
      <p:cViewPr>
        <p:scale>
          <a:sx n="85" d="100"/>
          <a:sy n="85" d="100"/>
        </p:scale>
        <p:origin x="43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38198-C1AE-4E9E-94A0-C5F4F9E83423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C3BD8653-0DDE-4921-A43F-52262A12E113}">
      <dgm:prSet phldrT="[텍스트]"/>
      <dgm:spPr/>
      <dgm:t>
        <a:bodyPr/>
        <a:lstStyle/>
        <a:p>
          <a:pPr latinLnBrk="1"/>
          <a:r>
            <a:rPr lang="en-US" altLang="ko-KR" dirty="0"/>
            <a:t>Deep Learning</a:t>
          </a:r>
          <a:endParaRPr lang="ko-KR" altLang="en-US" dirty="0"/>
        </a:p>
      </dgm:t>
    </dgm:pt>
    <dgm:pt modelId="{4BEED8D4-3E5B-4531-9FAF-C313DFA44FDD}" type="parTrans" cxnId="{007A460C-840B-44A5-8E00-DD487DFF8927}">
      <dgm:prSet/>
      <dgm:spPr/>
      <dgm:t>
        <a:bodyPr/>
        <a:lstStyle/>
        <a:p>
          <a:pPr latinLnBrk="1"/>
          <a:endParaRPr lang="ko-KR" altLang="en-US"/>
        </a:p>
      </dgm:t>
    </dgm:pt>
    <dgm:pt modelId="{B08D0CBE-6AE0-49DF-8A71-7E84EA720677}" type="sibTrans" cxnId="{007A460C-840B-44A5-8E00-DD487DFF8927}">
      <dgm:prSet/>
      <dgm:spPr/>
      <dgm:t>
        <a:bodyPr/>
        <a:lstStyle/>
        <a:p>
          <a:pPr latinLnBrk="1"/>
          <a:endParaRPr lang="ko-KR" altLang="en-US"/>
        </a:p>
      </dgm:t>
    </dgm:pt>
    <dgm:pt modelId="{20A6541E-AFAC-420A-A323-F0D6D8888FA2}">
      <dgm:prSet phldrT="[텍스트]"/>
      <dgm:spPr/>
      <dgm:t>
        <a:bodyPr/>
        <a:lstStyle/>
        <a:p>
          <a:pPr latinLnBrk="1"/>
          <a:r>
            <a:rPr lang="en-US" altLang="ko-KR" dirty="0"/>
            <a:t>Neural Network</a:t>
          </a:r>
          <a:endParaRPr lang="ko-KR" altLang="en-US" dirty="0"/>
        </a:p>
      </dgm:t>
    </dgm:pt>
    <dgm:pt modelId="{40664FCB-FE48-4798-9117-91B0F9E1212C}" type="parTrans" cxnId="{33FC9AD8-1B84-440B-853D-8361F381C78A}">
      <dgm:prSet/>
      <dgm:spPr/>
      <dgm:t>
        <a:bodyPr/>
        <a:lstStyle/>
        <a:p>
          <a:pPr latinLnBrk="1"/>
          <a:endParaRPr lang="ko-KR" altLang="en-US"/>
        </a:p>
      </dgm:t>
    </dgm:pt>
    <dgm:pt modelId="{A8DEB0F9-CB70-4BDC-A7F1-69E8416C1E13}" type="sibTrans" cxnId="{33FC9AD8-1B84-440B-853D-8361F381C78A}">
      <dgm:prSet/>
      <dgm:spPr/>
      <dgm:t>
        <a:bodyPr/>
        <a:lstStyle/>
        <a:p>
          <a:pPr latinLnBrk="1"/>
          <a:endParaRPr lang="ko-KR" altLang="en-US"/>
        </a:p>
      </dgm:t>
    </dgm:pt>
    <dgm:pt modelId="{D7F6672C-20AF-4798-9D52-A2ABB9B383EB}">
      <dgm:prSet phldrT="[텍스트]"/>
      <dgm:spPr/>
      <dgm:t>
        <a:bodyPr/>
        <a:lstStyle/>
        <a:p>
          <a:pPr latinLnBrk="1"/>
          <a:r>
            <a:rPr lang="en-US" altLang="ko-KR" dirty="0"/>
            <a:t>Statistical Learning</a:t>
          </a:r>
          <a:endParaRPr lang="ko-KR" altLang="en-US" dirty="0"/>
        </a:p>
      </dgm:t>
    </dgm:pt>
    <dgm:pt modelId="{5ECE592D-AE62-44BB-9DAA-3F86F214AB76}" type="parTrans" cxnId="{59797387-C449-4AF5-9576-33C1F8205510}">
      <dgm:prSet/>
      <dgm:spPr/>
      <dgm:t>
        <a:bodyPr/>
        <a:lstStyle/>
        <a:p>
          <a:pPr latinLnBrk="1"/>
          <a:endParaRPr lang="ko-KR" altLang="en-US"/>
        </a:p>
      </dgm:t>
    </dgm:pt>
    <dgm:pt modelId="{8BB47E44-8F6A-4646-BA10-3E108BD32059}" type="sibTrans" cxnId="{59797387-C449-4AF5-9576-33C1F8205510}">
      <dgm:prSet/>
      <dgm:spPr/>
      <dgm:t>
        <a:bodyPr/>
        <a:lstStyle/>
        <a:p>
          <a:pPr latinLnBrk="1"/>
          <a:endParaRPr lang="ko-KR" altLang="en-US"/>
        </a:p>
      </dgm:t>
    </dgm:pt>
    <dgm:pt modelId="{0EBF69EA-A9E5-42C1-913B-EEE3BCE83920}" type="pres">
      <dgm:prSet presAssocID="{59E38198-C1AE-4E9E-94A0-C5F4F9E83423}" presName="composite" presStyleCnt="0">
        <dgm:presLayoutVars>
          <dgm:chMax val="5"/>
          <dgm:dir/>
          <dgm:resizeHandles val="exact"/>
        </dgm:presLayoutVars>
      </dgm:prSet>
      <dgm:spPr/>
    </dgm:pt>
    <dgm:pt modelId="{9386A238-90FA-47FE-8D78-D6E16A0B91DB}" type="pres">
      <dgm:prSet presAssocID="{C3BD8653-0DDE-4921-A43F-52262A12E113}" presName="circle1" presStyleLbl="lnNode1" presStyleIdx="0" presStyleCnt="3"/>
      <dgm:spPr>
        <a:solidFill>
          <a:srgbClr val="FF0000"/>
        </a:solidFill>
      </dgm:spPr>
    </dgm:pt>
    <dgm:pt modelId="{65CD9758-040C-49EC-9CD0-23C2A5D2A9FB}" type="pres">
      <dgm:prSet presAssocID="{C3BD8653-0DDE-4921-A43F-52262A12E113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AD141-9A46-4DB2-B638-3E6AB2A2C628}" type="pres">
      <dgm:prSet presAssocID="{C3BD8653-0DDE-4921-A43F-52262A12E113}" presName="line1" presStyleLbl="callout" presStyleIdx="0" presStyleCnt="6"/>
      <dgm:spPr/>
    </dgm:pt>
    <dgm:pt modelId="{C24CC86D-BF89-4D1F-8552-23542060478D}" type="pres">
      <dgm:prSet presAssocID="{C3BD8653-0DDE-4921-A43F-52262A12E113}" presName="d1" presStyleLbl="callout" presStyleIdx="1" presStyleCnt="6"/>
      <dgm:spPr/>
    </dgm:pt>
    <dgm:pt modelId="{74838C60-DB87-49BC-B178-D4C73C327E9C}" type="pres">
      <dgm:prSet presAssocID="{20A6541E-AFAC-420A-A323-F0D6D8888FA2}" presName="circle2" presStyleLbl="lnNode1" presStyleIdx="1" presStyleCnt="3"/>
      <dgm:spPr>
        <a:solidFill>
          <a:srgbClr val="FFFF00"/>
        </a:solidFill>
      </dgm:spPr>
    </dgm:pt>
    <dgm:pt modelId="{88F5CCD7-1CE5-4E20-B9B8-9D92097959E5}" type="pres">
      <dgm:prSet presAssocID="{20A6541E-AFAC-420A-A323-F0D6D8888FA2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3A8A1A-09B0-4AED-9AED-0953F0EAB9E0}" type="pres">
      <dgm:prSet presAssocID="{20A6541E-AFAC-420A-A323-F0D6D8888FA2}" presName="line2" presStyleLbl="callout" presStyleIdx="2" presStyleCnt="6"/>
      <dgm:spPr/>
    </dgm:pt>
    <dgm:pt modelId="{50DFFD4C-9CCC-429D-9BC7-688C7D435CB0}" type="pres">
      <dgm:prSet presAssocID="{20A6541E-AFAC-420A-A323-F0D6D8888FA2}" presName="d2" presStyleLbl="callout" presStyleIdx="3" presStyleCnt="6"/>
      <dgm:spPr/>
    </dgm:pt>
    <dgm:pt modelId="{5562BD74-7A38-48F4-A868-AFB21229D43F}" type="pres">
      <dgm:prSet presAssocID="{D7F6672C-20AF-4798-9D52-A2ABB9B383EB}" presName="circle3" presStyleLbl="lnNode1" presStyleIdx="2" presStyleCnt="3"/>
      <dgm:spPr>
        <a:solidFill>
          <a:srgbClr val="0070C0"/>
        </a:solidFill>
      </dgm:spPr>
    </dgm:pt>
    <dgm:pt modelId="{D95CB9A7-4B75-42F8-BB64-F7DEAA22E6BC}" type="pres">
      <dgm:prSet presAssocID="{D7F6672C-20AF-4798-9D52-A2ABB9B383EB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BA7DEF-83DD-4702-B4E8-E99F1D39263D}" type="pres">
      <dgm:prSet presAssocID="{D7F6672C-20AF-4798-9D52-A2ABB9B383EB}" presName="line3" presStyleLbl="callout" presStyleIdx="4" presStyleCnt="6"/>
      <dgm:spPr/>
    </dgm:pt>
    <dgm:pt modelId="{EBDB06E9-95A0-46DF-A8DF-ECA2640EDA38}" type="pres">
      <dgm:prSet presAssocID="{D7F6672C-20AF-4798-9D52-A2ABB9B383EB}" presName="d3" presStyleLbl="callout" presStyleIdx="5" presStyleCnt="6"/>
      <dgm:spPr/>
    </dgm:pt>
  </dgm:ptLst>
  <dgm:cxnLst>
    <dgm:cxn modelId="{61E68A5E-0E78-4274-B713-F3FC8F54B9A9}" type="presOf" srcId="{59E38198-C1AE-4E9E-94A0-C5F4F9E83423}" destId="{0EBF69EA-A9E5-42C1-913B-EEE3BCE83920}" srcOrd="0" destOrd="0" presId="urn:microsoft.com/office/officeart/2005/8/layout/target1"/>
    <dgm:cxn modelId="{5E18BDDF-5DBF-4AB6-9524-84326FF42027}" type="presOf" srcId="{C3BD8653-0DDE-4921-A43F-52262A12E113}" destId="{65CD9758-040C-49EC-9CD0-23C2A5D2A9FB}" srcOrd="0" destOrd="0" presId="urn:microsoft.com/office/officeart/2005/8/layout/target1"/>
    <dgm:cxn modelId="{007A460C-840B-44A5-8E00-DD487DFF8927}" srcId="{59E38198-C1AE-4E9E-94A0-C5F4F9E83423}" destId="{C3BD8653-0DDE-4921-A43F-52262A12E113}" srcOrd="0" destOrd="0" parTransId="{4BEED8D4-3E5B-4531-9FAF-C313DFA44FDD}" sibTransId="{B08D0CBE-6AE0-49DF-8A71-7E84EA720677}"/>
    <dgm:cxn modelId="{59797387-C449-4AF5-9576-33C1F8205510}" srcId="{59E38198-C1AE-4E9E-94A0-C5F4F9E83423}" destId="{D7F6672C-20AF-4798-9D52-A2ABB9B383EB}" srcOrd="2" destOrd="0" parTransId="{5ECE592D-AE62-44BB-9DAA-3F86F214AB76}" sibTransId="{8BB47E44-8F6A-4646-BA10-3E108BD32059}"/>
    <dgm:cxn modelId="{8F22947D-3A94-4CD9-AE34-1D03719AB2DB}" type="presOf" srcId="{D7F6672C-20AF-4798-9D52-A2ABB9B383EB}" destId="{D95CB9A7-4B75-42F8-BB64-F7DEAA22E6BC}" srcOrd="0" destOrd="0" presId="urn:microsoft.com/office/officeart/2005/8/layout/target1"/>
    <dgm:cxn modelId="{89EA367E-6F4E-4E02-A72A-045C67C79D33}" type="presOf" srcId="{20A6541E-AFAC-420A-A323-F0D6D8888FA2}" destId="{88F5CCD7-1CE5-4E20-B9B8-9D92097959E5}" srcOrd="0" destOrd="0" presId="urn:microsoft.com/office/officeart/2005/8/layout/target1"/>
    <dgm:cxn modelId="{33FC9AD8-1B84-440B-853D-8361F381C78A}" srcId="{59E38198-C1AE-4E9E-94A0-C5F4F9E83423}" destId="{20A6541E-AFAC-420A-A323-F0D6D8888FA2}" srcOrd="1" destOrd="0" parTransId="{40664FCB-FE48-4798-9117-91B0F9E1212C}" sibTransId="{A8DEB0F9-CB70-4BDC-A7F1-69E8416C1E13}"/>
    <dgm:cxn modelId="{372128FA-B90C-4CD1-8799-D08CE31D6A3D}" type="presParOf" srcId="{0EBF69EA-A9E5-42C1-913B-EEE3BCE83920}" destId="{9386A238-90FA-47FE-8D78-D6E16A0B91DB}" srcOrd="0" destOrd="0" presId="urn:microsoft.com/office/officeart/2005/8/layout/target1"/>
    <dgm:cxn modelId="{5D059AE4-67EB-475B-AF45-4DFF510FB1C9}" type="presParOf" srcId="{0EBF69EA-A9E5-42C1-913B-EEE3BCE83920}" destId="{65CD9758-040C-49EC-9CD0-23C2A5D2A9FB}" srcOrd="1" destOrd="0" presId="urn:microsoft.com/office/officeart/2005/8/layout/target1"/>
    <dgm:cxn modelId="{FFB9CC41-9B9B-4356-BB1D-1CAECBC58CC1}" type="presParOf" srcId="{0EBF69EA-A9E5-42C1-913B-EEE3BCE83920}" destId="{CC4AD141-9A46-4DB2-B638-3E6AB2A2C628}" srcOrd="2" destOrd="0" presId="urn:microsoft.com/office/officeart/2005/8/layout/target1"/>
    <dgm:cxn modelId="{9CB22F38-6C03-4AAB-9964-AAC97996719F}" type="presParOf" srcId="{0EBF69EA-A9E5-42C1-913B-EEE3BCE83920}" destId="{C24CC86D-BF89-4D1F-8552-23542060478D}" srcOrd="3" destOrd="0" presId="urn:microsoft.com/office/officeart/2005/8/layout/target1"/>
    <dgm:cxn modelId="{3666C65D-EA29-471E-805E-703545ECE988}" type="presParOf" srcId="{0EBF69EA-A9E5-42C1-913B-EEE3BCE83920}" destId="{74838C60-DB87-49BC-B178-D4C73C327E9C}" srcOrd="4" destOrd="0" presId="urn:microsoft.com/office/officeart/2005/8/layout/target1"/>
    <dgm:cxn modelId="{9D731ABE-DD0F-42A3-8B72-FA2826FBAE54}" type="presParOf" srcId="{0EBF69EA-A9E5-42C1-913B-EEE3BCE83920}" destId="{88F5CCD7-1CE5-4E20-B9B8-9D92097959E5}" srcOrd="5" destOrd="0" presId="urn:microsoft.com/office/officeart/2005/8/layout/target1"/>
    <dgm:cxn modelId="{6AA9EC93-277C-4189-A495-4F057C454849}" type="presParOf" srcId="{0EBF69EA-A9E5-42C1-913B-EEE3BCE83920}" destId="{EA3A8A1A-09B0-4AED-9AED-0953F0EAB9E0}" srcOrd="6" destOrd="0" presId="urn:microsoft.com/office/officeart/2005/8/layout/target1"/>
    <dgm:cxn modelId="{71BA0BF9-D5F1-483A-A858-F8F2D12A764A}" type="presParOf" srcId="{0EBF69EA-A9E5-42C1-913B-EEE3BCE83920}" destId="{50DFFD4C-9CCC-429D-9BC7-688C7D435CB0}" srcOrd="7" destOrd="0" presId="urn:microsoft.com/office/officeart/2005/8/layout/target1"/>
    <dgm:cxn modelId="{480EF233-CFEB-473F-9D76-75FE96694087}" type="presParOf" srcId="{0EBF69EA-A9E5-42C1-913B-EEE3BCE83920}" destId="{5562BD74-7A38-48F4-A868-AFB21229D43F}" srcOrd="8" destOrd="0" presId="urn:microsoft.com/office/officeart/2005/8/layout/target1"/>
    <dgm:cxn modelId="{D73275C8-47E7-43B6-A739-12ADDB0E0C36}" type="presParOf" srcId="{0EBF69EA-A9E5-42C1-913B-EEE3BCE83920}" destId="{D95CB9A7-4B75-42F8-BB64-F7DEAA22E6BC}" srcOrd="9" destOrd="0" presId="urn:microsoft.com/office/officeart/2005/8/layout/target1"/>
    <dgm:cxn modelId="{44AA484A-DCA2-4FEF-9F03-747132797B6A}" type="presParOf" srcId="{0EBF69EA-A9E5-42C1-913B-EEE3BCE83920}" destId="{12BA7DEF-83DD-4702-B4E8-E99F1D39263D}" srcOrd="10" destOrd="0" presId="urn:microsoft.com/office/officeart/2005/8/layout/target1"/>
    <dgm:cxn modelId="{EC526C9A-4AA2-4FD5-A11F-827C0EF48A11}" type="presParOf" srcId="{0EBF69EA-A9E5-42C1-913B-EEE3BCE83920}" destId="{EBDB06E9-95A0-46DF-A8DF-ECA2640EDA3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2BD74-7A38-48F4-A868-AFB21229D43F}">
      <dsp:nvSpPr>
        <dsp:cNvPr id="0" name=""/>
        <dsp:cNvSpPr/>
      </dsp:nvSpPr>
      <dsp:spPr>
        <a:xfrm>
          <a:off x="313792" y="562546"/>
          <a:ext cx="1687641" cy="1687641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38C60-DB87-49BC-B178-D4C73C327E9C}">
      <dsp:nvSpPr>
        <dsp:cNvPr id="0" name=""/>
        <dsp:cNvSpPr/>
      </dsp:nvSpPr>
      <dsp:spPr>
        <a:xfrm>
          <a:off x="651320" y="900075"/>
          <a:ext cx="1012584" cy="1012584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6A238-90FA-47FE-8D78-D6E16A0B91DB}">
      <dsp:nvSpPr>
        <dsp:cNvPr id="0" name=""/>
        <dsp:cNvSpPr/>
      </dsp:nvSpPr>
      <dsp:spPr>
        <a:xfrm>
          <a:off x="988848" y="1237603"/>
          <a:ext cx="337528" cy="337528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D9758-040C-49EC-9CD0-23C2A5D2A9FB}">
      <dsp:nvSpPr>
        <dsp:cNvPr id="0" name=""/>
        <dsp:cNvSpPr/>
      </dsp:nvSpPr>
      <dsp:spPr>
        <a:xfrm>
          <a:off x="2282706" y="0"/>
          <a:ext cx="843820" cy="492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Deep Learning</a:t>
          </a:r>
          <a:endParaRPr lang="ko-KR" altLang="en-US" sz="1100" kern="1200" dirty="0"/>
        </a:p>
      </dsp:txBody>
      <dsp:txXfrm>
        <a:off x="2282706" y="0"/>
        <a:ext cx="843820" cy="492228"/>
      </dsp:txXfrm>
    </dsp:sp>
    <dsp:sp modelId="{CC4AD141-9A46-4DB2-B638-3E6AB2A2C628}">
      <dsp:nvSpPr>
        <dsp:cNvPr id="0" name=""/>
        <dsp:cNvSpPr/>
      </dsp:nvSpPr>
      <dsp:spPr>
        <a:xfrm>
          <a:off x="2071751" y="246114"/>
          <a:ext cx="2109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CC86D-BF89-4D1F-8552-23542060478D}">
      <dsp:nvSpPr>
        <dsp:cNvPr id="0" name=""/>
        <dsp:cNvSpPr/>
      </dsp:nvSpPr>
      <dsp:spPr>
        <a:xfrm rot="5400000">
          <a:off x="1034274" y="369734"/>
          <a:ext cx="1159971" cy="9132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5CCD7-1CE5-4E20-B9B8-9D92097959E5}">
      <dsp:nvSpPr>
        <dsp:cNvPr id="0" name=""/>
        <dsp:cNvSpPr/>
      </dsp:nvSpPr>
      <dsp:spPr>
        <a:xfrm>
          <a:off x="2282706" y="492228"/>
          <a:ext cx="843820" cy="492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Neural Network</a:t>
          </a:r>
          <a:endParaRPr lang="ko-KR" altLang="en-US" sz="1100" kern="1200" dirty="0"/>
        </a:p>
      </dsp:txBody>
      <dsp:txXfrm>
        <a:off x="2282706" y="492228"/>
        <a:ext cx="843820" cy="492228"/>
      </dsp:txXfrm>
    </dsp:sp>
    <dsp:sp modelId="{EA3A8A1A-09B0-4AED-9AED-0953F0EAB9E0}">
      <dsp:nvSpPr>
        <dsp:cNvPr id="0" name=""/>
        <dsp:cNvSpPr/>
      </dsp:nvSpPr>
      <dsp:spPr>
        <a:xfrm>
          <a:off x="2071751" y="738342"/>
          <a:ext cx="2109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FFD4C-9CCC-429D-9BC7-688C7D435CB0}">
      <dsp:nvSpPr>
        <dsp:cNvPr id="0" name=""/>
        <dsp:cNvSpPr/>
      </dsp:nvSpPr>
      <dsp:spPr>
        <a:xfrm rot="5400000">
          <a:off x="1283257" y="854283"/>
          <a:ext cx="903900" cy="67139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CB9A7-4B75-42F8-BB64-F7DEAA22E6BC}">
      <dsp:nvSpPr>
        <dsp:cNvPr id="0" name=""/>
        <dsp:cNvSpPr/>
      </dsp:nvSpPr>
      <dsp:spPr>
        <a:xfrm>
          <a:off x="2282706" y="984457"/>
          <a:ext cx="843820" cy="492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/>
            <a:t>Statistical Learning</a:t>
          </a:r>
          <a:endParaRPr lang="ko-KR" altLang="en-US" sz="1100" kern="1200" dirty="0"/>
        </a:p>
      </dsp:txBody>
      <dsp:txXfrm>
        <a:off x="2282706" y="984457"/>
        <a:ext cx="843820" cy="492228"/>
      </dsp:txXfrm>
    </dsp:sp>
    <dsp:sp modelId="{12BA7DEF-83DD-4702-B4E8-E99F1D39263D}">
      <dsp:nvSpPr>
        <dsp:cNvPr id="0" name=""/>
        <dsp:cNvSpPr/>
      </dsp:nvSpPr>
      <dsp:spPr>
        <a:xfrm>
          <a:off x="2071751" y="1230571"/>
          <a:ext cx="2109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B06E9-95A0-46DF-A8DF-ECA2640EDA38}">
      <dsp:nvSpPr>
        <dsp:cNvPr id="0" name=""/>
        <dsp:cNvSpPr/>
      </dsp:nvSpPr>
      <dsp:spPr>
        <a:xfrm rot="5400000">
          <a:off x="1532550" y="1338439"/>
          <a:ext cx="645803" cy="42950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A1D6B-7AB9-4E0C-837F-944312EEEB30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777C-E2C7-46AB-B02A-0176D6B66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6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3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3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2D07-0779-48A3-A263-25E5F4E5D58A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FD01-4058-4CF7-BB3E-3EEA6B73D602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3E45-1A5B-4733-9825-5B09BF591CFF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8238-BB45-4133-BA40-F0ACC5A176FF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198D-EA5F-41A5-A5E1-8F89C30CF1FC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817-F34F-4B8F-90F5-2DC311948BB1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528-2E23-4BA9-B462-127235279DD8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A234-6D35-4F6B-8A8A-F6FCE92D1D1D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572C-A201-4CEC-B5E2-6F43AAB32C30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BD5F-52A9-4012-83E0-140161426C44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98E0-EF6C-4B5D-998C-C78D38EFA311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0552-2117-46CE-A671-E41941C9FAAC}" type="datetime1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wkim4610@inha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5.xml"/><Relationship Id="rId7" Type="http://schemas.openxmlformats.org/officeDocument/2006/relationships/image" Target="../media/image3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open?id=1JBJvHBBtRr7Cz5qCjBebT35TB9x0rOtB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tags" Target="../tags/tag7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43.png"/><Relationship Id="rId5" Type="http://schemas.openxmlformats.org/officeDocument/2006/relationships/tags" Target="../tags/tag10.xml"/><Relationship Id="rId15" Type="http://schemas.openxmlformats.org/officeDocument/2006/relationships/image" Target="../media/image47.png"/><Relationship Id="rId10" Type="http://schemas.openxmlformats.org/officeDocument/2006/relationships/image" Target="../media/image1.png"/><Relationship Id="rId19" Type="http://schemas.openxmlformats.org/officeDocument/2006/relationships/image" Target="../media/image51.png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tags" Target="../tags/tag18.xml"/><Relationship Id="rId21" Type="http://schemas.openxmlformats.org/officeDocument/2006/relationships/image" Target="../media/image68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tags" Target="../tags/tag17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71.png"/><Relationship Id="rId5" Type="http://schemas.openxmlformats.org/officeDocument/2006/relationships/tags" Target="../tags/tag20.xml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6.png"/><Relationship Id="rId10" Type="http://schemas.openxmlformats.org/officeDocument/2006/relationships/tags" Target="../tags/tag25.xml"/><Relationship Id="rId19" Type="http://schemas.openxmlformats.org/officeDocument/2006/relationships/image" Target="../media/image66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30.xml"/><Relationship Id="rId7" Type="http://schemas.openxmlformats.org/officeDocument/2006/relationships/image" Target="../media/image8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6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36.xml"/><Relationship Id="rId7" Type="http://schemas.openxmlformats.org/officeDocument/2006/relationships/image" Target="../media/image11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1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2.0316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e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Regression_toward_the_mean" TargetMode="External"/><Relationship Id="rId4" Type="http://schemas.openxmlformats.org/officeDocument/2006/relationships/hyperlink" Target="https://en.wikipedia.org/wiki/Francis_Galt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Image/Video BM 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/>
            </a:r>
            <a:b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</a:b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딥러닝</a:t>
            </a:r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</a:t>
            </a:r>
            <a:endParaRPr lang="ko-KR" altLang="en-US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296144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 승 환</a:t>
            </a: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/>
            </a:r>
            <a:b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</a:b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  <a:hlinkClick r:id="rId3"/>
              </a:rPr>
              <a:t>swkim4610@inha.ac.kr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3F81B0D-B453-48DD-B028-EB77E095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16" name="Picture 2" descr="https://upload.wikimedia.org/wikipedia/commons/thumb/8/88/Logistic-curve.svg/320px-Logistic-curve.svg.png">
            <a:extLst>
              <a:ext uri="{FF2B5EF4-FFF2-40B4-BE49-F238E27FC236}">
                <a16:creationId xmlns:a16="http://schemas.microsoft.com/office/drawing/2014/main" xmlns="" id="{E873F72F-B8D9-44D0-BE10-8C08171C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62615"/>
            <a:ext cx="2714127" cy="180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86647619-4936-4627-A44D-E71911932EDE}"/>
                  </a:ext>
                </a:extLst>
              </p:cNvPr>
              <p:cNvSpPr txBox="1"/>
              <p:nvPr/>
            </p:nvSpPr>
            <p:spPr>
              <a:xfrm>
                <a:off x="6257807" y="3884718"/>
                <a:ext cx="1160318" cy="543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647619-4936-4627-A44D-E7191193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807" y="3884718"/>
                <a:ext cx="1160318" cy="543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오른쪽 화살표 23">
            <a:extLst>
              <a:ext uri="{FF2B5EF4-FFF2-40B4-BE49-F238E27FC236}">
                <a16:creationId xmlns:a16="http://schemas.microsoft.com/office/drawing/2014/main" xmlns="" id="{C796C045-F5FF-4E4E-A96A-FAFD1EC219FB}"/>
              </a:ext>
            </a:extLst>
          </p:cNvPr>
          <p:cNvSpPr/>
          <p:nvPr/>
        </p:nvSpPr>
        <p:spPr>
          <a:xfrm rot="10800000">
            <a:off x="5629943" y="3801613"/>
            <a:ext cx="488707" cy="672525"/>
          </a:xfrm>
          <a:prstGeom prst="rightArrow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CD896396-157D-4FB0-85DA-CD6ED5BCF04B}"/>
                  </a:ext>
                </a:extLst>
              </p:cNvPr>
              <p:cNvSpPr txBox="1"/>
              <p:nvPr/>
            </p:nvSpPr>
            <p:spPr>
              <a:xfrm>
                <a:off x="287667" y="1526938"/>
                <a:ext cx="8568666" cy="1845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회귀모형에서 종속변수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Y=0,1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과 같이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Binary Factor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변수일 경우 문제가 발생</a:t>
                </a:r>
                <a:endParaRPr lang="en-US" altLang="ko-KR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일반적인 회귀모형 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 으로 표현할 경우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,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좌변의 범위는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(0, 1)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이고 우변은             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/>
                </a:r>
                <a:b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</a:b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인 문제가 발생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.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이 문제를 해결하기 위해 로지스틱 함수를 사용함</a:t>
                </a:r>
                <a:endParaRPr lang="en-US" altLang="ko-KR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로지스틱 함수는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0~1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사이 값을 가지는 함수로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Sigma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 모양과 비슷하여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Sigmoid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라고 함</a:t>
                </a:r>
                <a:endParaRPr lang="en-US" altLang="ko-KR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Logistic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함수를 이용하여 회귀분석을 수행하는 것을 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Logistic Regression(Cox, 1958)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이라 함</a:t>
                </a:r>
                <a:endParaRPr lang="en-US" altLang="ko-KR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불행하게도</a:t>
                </a:r>
                <a:r>
                  <a:rPr lang="en-US" altLang="ko-KR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 </a:t>
                </a:r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이 문제에서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ko-KR" altLang="en-US" sz="16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를 수학적으로 계산할 수 없어 최대경사법으로 계산하여야 함</a:t>
                </a:r>
                <a:endParaRPr lang="en-US" altLang="ko-KR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  <a:p>
                <a:endParaRPr lang="en-US" altLang="ko-KR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896396-157D-4FB0-85DA-CD6ED5BC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7" y="1526938"/>
                <a:ext cx="8568666" cy="1845377"/>
              </a:xfrm>
              <a:prstGeom prst="rect">
                <a:avLst/>
              </a:prstGeom>
              <a:blipFill>
                <a:blip r:embed="rId6"/>
                <a:stretch>
                  <a:fillRect l="-284" t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651EC4B-73A8-471B-96D7-0AED6E7392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1818344"/>
            <a:ext cx="770534" cy="202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EE1E76F8-6058-4210-8D59-7228EE9D7F46}"/>
                  </a:ext>
                </a:extLst>
              </p:cNvPr>
              <p:cNvSpPr txBox="1"/>
              <p:nvPr/>
            </p:nvSpPr>
            <p:spPr>
              <a:xfrm>
                <a:off x="528778" y="5366043"/>
                <a:ext cx="3925562" cy="583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1E76F8-6058-4210-8D59-7228EE9D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78" y="5366043"/>
                <a:ext cx="3925562" cy="583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B528F3EC-4F5B-438B-A372-344DFC9279B9}"/>
                  </a:ext>
                </a:extLst>
              </p:cNvPr>
              <p:cNvSpPr txBox="1"/>
              <p:nvPr/>
            </p:nvSpPr>
            <p:spPr>
              <a:xfrm>
                <a:off x="4454340" y="5382631"/>
                <a:ext cx="4423262" cy="71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28F3EC-4F5B-438B-A372-344DFC92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0" y="5382631"/>
                <a:ext cx="4423262" cy="71320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94FC66-E083-4206-8D71-C50665507A1D}"/>
              </a:ext>
            </a:extLst>
          </p:cNvPr>
          <p:cNvSpPr txBox="1"/>
          <p:nvPr/>
        </p:nvSpPr>
        <p:spPr>
          <a:xfrm>
            <a:off x="325283" y="1060973"/>
            <a:ext cx="302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Cox</a:t>
            </a:r>
            <a:r>
              <a:rPr lang="ko-KR" altLang="en-US" b="1" dirty="0">
                <a:solidFill>
                  <a:srgbClr val="0033CC"/>
                </a:solidFill>
              </a:rPr>
              <a:t>의 </a:t>
            </a:r>
            <a:r>
              <a:rPr lang="en-US" altLang="ko-KR" b="1" dirty="0">
                <a:solidFill>
                  <a:srgbClr val="0033CC"/>
                </a:solidFill>
              </a:rPr>
              <a:t>Logistic Regression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3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D896396-157D-4FB0-85DA-CD6ED5BCF04B}"/>
              </a:ext>
            </a:extLst>
          </p:cNvPr>
          <p:cNvSpPr txBox="1"/>
          <p:nvPr/>
        </p:nvSpPr>
        <p:spPr>
          <a:xfrm>
            <a:off x="229893" y="1484564"/>
            <a:ext cx="8568666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최대경사법으로 해를 구하기 위해서는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Cost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함수가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convexity(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볼록 함수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성질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만족해야 함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로지스틱 회귀모형의 경우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SSE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Convex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하지 않아 대안으로 아래의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Cross Entropy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함수를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사용함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함수는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y = 1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 때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H(X)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커지면 함수 값이 작아지고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H(X)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작아지면 무한대가 됨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  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또한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y = 0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 때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H(X)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작아지면 함수 값이 작아지고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H(X)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커지면 무한대가 됨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D1786223-4C18-47DE-85B2-72D6A30F6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4" y="3933056"/>
            <a:ext cx="2921666" cy="19880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5DFE296-B1C9-496F-BAE2-116DB2018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90" y="3933056"/>
            <a:ext cx="2921666" cy="19880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9D267A0-C496-4E61-B18F-94C9E3B12E62}"/>
              </a:ext>
            </a:extLst>
          </p:cNvPr>
          <p:cNvSpPr txBox="1"/>
          <p:nvPr/>
        </p:nvSpPr>
        <p:spPr>
          <a:xfrm>
            <a:off x="6029522" y="5922659"/>
            <a:ext cx="1696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/>
              <a:t>Cross Entropy </a:t>
            </a:r>
            <a:r>
              <a:rPr lang="ko-KR" altLang="en-US" sz="1600" dirty="0"/>
              <a:t>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F0BAA0F-8757-4526-82AA-BE2028F5FC10}"/>
              </a:ext>
            </a:extLst>
          </p:cNvPr>
          <p:cNvSpPr txBox="1"/>
          <p:nvPr/>
        </p:nvSpPr>
        <p:spPr>
          <a:xfrm>
            <a:off x="1828799" y="5960869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/>
              <a:t>SSE </a:t>
            </a:r>
            <a:r>
              <a:rPr lang="ko-KR" altLang="en-US" sz="1600" dirty="0"/>
              <a:t>함수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C1F39F-26B9-48FC-BB69-087F05B8E274}"/>
              </a:ext>
            </a:extLst>
          </p:cNvPr>
          <p:cNvSpPr/>
          <p:nvPr/>
        </p:nvSpPr>
        <p:spPr>
          <a:xfrm>
            <a:off x="3673429" y="3544795"/>
            <a:ext cx="1443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convexity</a:t>
            </a:r>
            <a:r>
              <a:rPr lang="af-ZA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8BFBFBD-8F7C-4E00-8D1B-4ACFB2CCD8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6" y="3004065"/>
            <a:ext cx="3199333" cy="531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C69F520-6618-46A5-9AA5-6A47A3372F69}"/>
              </a:ext>
            </a:extLst>
          </p:cNvPr>
          <p:cNvSpPr txBox="1"/>
          <p:nvPr/>
        </p:nvSpPr>
        <p:spPr>
          <a:xfrm>
            <a:off x="325283" y="1060973"/>
            <a:ext cx="260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Cost </a:t>
            </a:r>
            <a:r>
              <a:rPr lang="ko-KR" altLang="en-US" b="1" dirty="0">
                <a:solidFill>
                  <a:srgbClr val="0033CC"/>
                </a:solidFill>
              </a:rPr>
              <a:t>함수의 </a:t>
            </a:r>
            <a:r>
              <a:rPr lang="en-US" altLang="ko-KR" b="1" dirty="0">
                <a:solidFill>
                  <a:srgbClr val="0033CC"/>
                </a:solidFill>
              </a:rPr>
              <a:t>Convexity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80622" y="2906663"/>
                <a:ext cx="4704173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i="1" smtClean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𝑙𝑜𝑔𝐻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33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0033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ko-KR" b="0" i="1" smtClean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rgbClr val="0033CC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622" y="2906663"/>
                <a:ext cx="4704173" cy="76309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5"/>
          <p:cNvSpPr/>
          <p:nvPr/>
        </p:nvSpPr>
        <p:spPr>
          <a:xfrm>
            <a:off x="3995936" y="3156534"/>
            <a:ext cx="144016" cy="289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40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7D1EE2C5-C15B-4084-B768-F001F154BA2A}"/>
                  </a:ext>
                </a:extLst>
              </p:cNvPr>
              <p:cNvSpPr txBox="1"/>
              <p:nvPr/>
            </p:nvSpPr>
            <p:spPr>
              <a:xfrm>
                <a:off x="467544" y="1425046"/>
                <a:ext cx="8568666" cy="4043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>
                  <a:defRPr sz="1400"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Cross Entropy </a:t>
                </a:r>
                <a:r>
                  <a:rPr lang="ko-KR" altLang="en-US" dirty="0"/>
                  <a:t>함수는 </a:t>
                </a:r>
                <a:r>
                  <a:rPr lang="en-US" altLang="ko-KR" dirty="0"/>
                  <a:t>Logistic Regression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Maximum Likelihood </a:t>
                </a:r>
                <a:r>
                  <a:rPr lang="ko-KR" altLang="en-US" dirty="0"/>
                  <a:t>함수다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최대가능도 함수</a:t>
                </a:r>
                <a:r>
                  <a:rPr lang="en-US" altLang="ko-KR" dirty="0"/>
                  <a:t>(Maximum Likelihood function)</a:t>
                </a:r>
                <a:r>
                  <a:rPr lang="ko-KR" altLang="en-US" dirty="0"/>
                  <a:t>에 대해 알아보자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altLang="ko-KR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식에서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0 </a:t>
                </a:r>
                <a:r>
                  <a:rPr lang="ko-KR" altLang="en-US" dirty="0"/>
                  <a:t>혹은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값을 갖는 확률변수다</a:t>
                </a:r>
                <a:r>
                  <a:rPr lang="en-US" altLang="ko-KR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그러므로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이고 확률질량함수</a:t>
                </a:r>
                <a:r>
                  <a:rPr lang="en-US" altLang="ko-KR" dirty="0"/>
                  <a:t>(P.M.F.)</a:t>
                </a:r>
                <a:r>
                  <a:rPr lang="ko-KR" altLang="en-US" dirty="0"/>
                  <a:t>는 아래와 같다</a:t>
                </a:r>
                <a:r>
                  <a:rPr lang="en-US" altLang="ko-KR" dirty="0"/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p>
                    </m:sSub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만약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] </a:t>
                </a:r>
                <a:r>
                  <a:rPr lang="ko-KR" altLang="en-US" dirty="0"/>
                  <a:t>이 관측되었다면 이렇게 관측될 확률은 아래와 같다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×⋯×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위 수식에서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주어진 값이고 미지수는 오직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smtClean="0"/>
                  <a:t>이고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b, w </a:t>
                </a:r>
                <a:r>
                  <a:rPr lang="ko-KR" altLang="en-US" dirty="0" smtClean="0"/>
                  <a:t>의 함수다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 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이 함수를 최대화 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가 가장 </a:t>
                </a:r>
                <a:r>
                  <a:rPr lang="ko-KR" altLang="en-US" dirty="0" smtClean="0"/>
                  <a:t>관측 값을 </a:t>
                </a:r>
                <a:r>
                  <a:rPr lang="ko-KR" altLang="en-US" dirty="0"/>
                  <a:t>잘 설명하는 </a:t>
                </a:r>
                <a:r>
                  <a:rPr lang="ko-KR" altLang="en-US" dirty="0" smtClean="0"/>
                  <a:t>추정 값이라고 </a:t>
                </a:r>
                <a:r>
                  <a:rPr lang="ko-KR" altLang="en-US" dirty="0"/>
                  <a:t>생각하는 것이 </a:t>
                </a:r>
                <a:r>
                  <a:rPr lang="en-US" altLang="ko-KR" dirty="0"/>
                  <a:t>MLE </a:t>
                </a:r>
                <a:r>
                  <a:rPr lang="ko-KR" altLang="en-US" dirty="0"/>
                  <a:t>추정</a:t>
                </a:r>
                <a:r>
                  <a:rPr lang="en-US" altLang="ko-KR" dirty="0"/>
                  <a:t>(Maximum Likelihood Estimation)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식에 </a:t>
                </a:r>
                <a:r>
                  <a:rPr lang="en-US" altLang="ko-KR" dirty="0"/>
                  <a:t>“-1”</a:t>
                </a:r>
                <a:r>
                  <a:rPr lang="ko-KR" altLang="en-US" dirty="0"/>
                  <a:t>을 곱한 식이 </a:t>
                </a:r>
                <a:r>
                  <a:rPr lang="en-US" altLang="ko-KR" dirty="0"/>
                  <a:t>Cross Entropy </a:t>
                </a:r>
                <a:r>
                  <a:rPr lang="ko-KR" altLang="en-US" dirty="0"/>
                  <a:t>함수다</a:t>
                </a:r>
                <a:r>
                  <a:rPr lang="en-US" altLang="ko-KR" dirty="0"/>
                  <a:t>.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EE2C5-C15B-4084-B768-F001F154B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25046"/>
                <a:ext cx="8568666" cy="4043928"/>
              </a:xfrm>
              <a:prstGeom prst="rect">
                <a:avLst/>
              </a:prstGeom>
              <a:blipFill rotWithShape="0">
                <a:blip r:embed="rId3"/>
                <a:stretch>
                  <a:fillRect l="-214" b="-1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22F8708A-1F3F-4D2A-A9FD-26F9D4E1FB2D}"/>
                  </a:ext>
                </a:extLst>
              </p:cNvPr>
              <p:cNvSpPr/>
              <p:nvPr/>
            </p:nvSpPr>
            <p:spPr>
              <a:xfrm>
                <a:off x="1241400" y="5379832"/>
                <a:ext cx="4023858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sz="16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2F8708A-1F3F-4D2A-A9FD-26F9D4E1F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00" y="5379832"/>
                <a:ext cx="4023858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21EDC3F0-BAD8-4440-9ADA-061E7D4A920D}"/>
                  </a:ext>
                </a:extLst>
              </p:cNvPr>
              <p:cNvSpPr/>
              <p:nvPr/>
            </p:nvSpPr>
            <p:spPr>
              <a:xfrm>
                <a:off x="5220072" y="5423205"/>
                <a:ext cx="1852687" cy="594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  <m: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1EDC3F0-BAD8-4440-9ADA-061E7D4A9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5423205"/>
                <a:ext cx="1852687" cy="594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AA1EE51-22C3-43ED-A0CE-1C4B32F824F6}"/>
              </a:ext>
            </a:extLst>
          </p:cNvPr>
          <p:cNvSpPr txBox="1"/>
          <p:nvPr/>
        </p:nvSpPr>
        <p:spPr>
          <a:xfrm>
            <a:off x="325283" y="1060973"/>
            <a:ext cx="225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033CC"/>
                </a:solidFill>
              </a:rPr>
              <a:t>Cross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Entropy</a:t>
            </a:r>
            <a:r>
              <a:rPr lang="ko-KR" altLang="en-US" b="1" dirty="0">
                <a:solidFill>
                  <a:srgbClr val="0033CC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96194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0C97E55-601F-43EA-A4F2-E61696AB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1597887"/>
            <a:ext cx="7772401" cy="2955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963B801-30D6-4715-AB7E-01BE6A10C8F3}"/>
              </a:ext>
            </a:extLst>
          </p:cNvPr>
          <p:cNvSpPr/>
          <p:nvPr/>
        </p:nvSpPr>
        <p:spPr>
          <a:xfrm>
            <a:off x="3515136" y="5739137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logistic_gradient.py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2018DA-AFCC-4B4C-A58E-F34FCA6CD3C5}"/>
              </a:ext>
            </a:extLst>
          </p:cNvPr>
          <p:cNvSpPr txBox="1"/>
          <p:nvPr/>
        </p:nvSpPr>
        <p:spPr>
          <a:xfrm>
            <a:off x="325283" y="1060973"/>
            <a:ext cx="38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Cross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Entropy</a:t>
            </a:r>
            <a:r>
              <a:rPr lang="ko-KR" altLang="en-US" b="1" dirty="0">
                <a:solidFill>
                  <a:srgbClr val="0033CC"/>
                </a:solidFill>
              </a:rPr>
              <a:t> 함수 최소 해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33206B3F-34A2-4681-A54E-A60D4A5745A3}"/>
                  </a:ext>
                </a:extLst>
              </p:cNvPr>
              <p:cNvSpPr/>
              <p:nvPr/>
            </p:nvSpPr>
            <p:spPr>
              <a:xfrm>
                <a:off x="2099239" y="4924231"/>
                <a:ext cx="4945520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3206B3F-34A2-4681-A54E-A60D4A574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239" y="4924231"/>
                <a:ext cx="4945520" cy="629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66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3E823D1-6743-4666-AB6E-FD258C2AD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01" y="2723434"/>
            <a:ext cx="3472191" cy="23564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A884752-B8F1-4314-963E-B5523CD43E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04" y="5515154"/>
            <a:ext cx="2854148" cy="2023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D72E703-3DB3-4CC1-92D0-C71A18C975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87" y="5926789"/>
            <a:ext cx="2607869" cy="2791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92F0EE7-E2F2-4A6A-813D-C87A565F3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11" y="2975289"/>
            <a:ext cx="3683673" cy="20047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6456C39-D8BA-4AD3-9DAE-904E67C9AC90}"/>
              </a:ext>
            </a:extLst>
          </p:cNvPr>
          <p:cNvSpPr txBox="1"/>
          <p:nvPr/>
        </p:nvSpPr>
        <p:spPr>
          <a:xfrm>
            <a:off x="605427" y="1481058"/>
            <a:ext cx="8568666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신경망 모형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(Warren McCulloch and Walter Pitts, 1943)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은 인간의 뇌를 수학적 모형으로 표현하여 인간처럼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판단을 수행하고자 하는 아이디어로 출발하였다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아이디어는                    의 값이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y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값이 되도록 미지수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w, b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값을 구하고자 하는 것이다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EE83882-0CA1-430A-8F6C-76647E2475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14" y="2254245"/>
            <a:ext cx="1225296" cy="2036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4DD956-8240-4767-9005-049DFFFF9C6C}"/>
              </a:ext>
            </a:extLst>
          </p:cNvPr>
          <p:cNvSpPr txBox="1"/>
          <p:nvPr/>
        </p:nvSpPr>
        <p:spPr>
          <a:xfrm>
            <a:off x="325283" y="1060973"/>
            <a:ext cx="295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Artificial Neural Network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73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7102A23D-3FB1-4755-848E-5ABCA80DF2E6}"/>
              </a:ext>
            </a:extLst>
          </p:cNvPr>
          <p:cNvSpPr/>
          <p:nvPr/>
        </p:nvSpPr>
        <p:spPr>
          <a:xfrm>
            <a:off x="664164" y="2037770"/>
            <a:ext cx="677918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X1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E7D06F71-07E7-462D-B0DA-5D51CD3E633A}"/>
              </a:ext>
            </a:extLst>
          </p:cNvPr>
          <p:cNvSpPr/>
          <p:nvPr/>
        </p:nvSpPr>
        <p:spPr>
          <a:xfrm>
            <a:off x="664164" y="3065156"/>
            <a:ext cx="677918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X2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28441A0-7EDC-477E-ABED-76E46132A0D2}"/>
              </a:ext>
            </a:extLst>
          </p:cNvPr>
          <p:cNvSpPr/>
          <p:nvPr/>
        </p:nvSpPr>
        <p:spPr>
          <a:xfrm>
            <a:off x="2202639" y="2491028"/>
            <a:ext cx="1102250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  <a:sym typeface="Symbol" panose="05050102010706020507" pitchFamily="18" charset="2"/>
              </a:rPr>
              <a:t>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  <a:sym typeface="Symbol" panose="05050102010706020507" pitchFamily="18" charset="2"/>
              </a:rPr>
              <a:t>| S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F69E244-1F29-4E64-84AD-6B341A38D260}"/>
              </a:ext>
            </a:extLst>
          </p:cNvPr>
          <p:cNvCxnSpPr>
            <a:stCxn id="16" idx="6"/>
            <a:endCxn id="19" idx="2"/>
          </p:cNvCxnSpPr>
          <p:nvPr/>
        </p:nvCxnSpPr>
        <p:spPr>
          <a:xfrm>
            <a:off x="1342082" y="2275806"/>
            <a:ext cx="860557" cy="453258"/>
          </a:xfrm>
          <a:prstGeom prst="line">
            <a:avLst/>
          </a:prstGeom>
          <a:ln w="15875">
            <a:solidFill>
              <a:srgbClr val="C000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3C6E51AA-E296-47F6-B268-5C79AAE0ABA4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 flipV="1">
            <a:off x="1342082" y="2729064"/>
            <a:ext cx="860557" cy="574128"/>
          </a:xfrm>
          <a:prstGeom prst="straightConnector1">
            <a:avLst/>
          </a:prstGeom>
          <a:ln w="15875">
            <a:solidFill>
              <a:srgbClr val="C00000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1FB3D903-43ED-40BA-9DD1-8AAF928FA6E4}"/>
              </a:ext>
            </a:extLst>
          </p:cNvPr>
          <p:cNvSpPr/>
          <p:nvPr/>
        </p:nvSpPr>
        <p:spPr>
          <a:xfrm>
            <a:off x="3422587" y="1890848"/>
            <a:ext cx="329738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88BDC625-686A-446E-99FA-D18161CC89E1}"/>
              </a:ext>
            </a:extLst>
          </p:cNvPr>
          <p:cNvCxnSpPr>
            <a:stCxn id="22" idx="4"/>
            <a:endCxn id="19" idx="7"/>
          </p:cNvCxnSpPr>
          <p:nvPr/>
        </p:nvCxnSpPr>
        <p:spPr>
          <a:xfrm flipH="1">
            <a:off x="3143468" y="2366919"/>
            <a:ext cx="443988" cy="193828"/>
          </a:xfrm>
          <a:prstGeom prst="straightConnector1">
            <a:avLst/>
          </a:prstGeom>
          <a:ln w="15875">
            <a:solidFill>
              <a:srgbClr val="C00000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69E32A0-F82B-4919-BCB3-E6A1972D0DC1}"/>
              </a:ext>
            </a:extLst>
          </p:cNvPr>
          <p:cNvSpPr txBox="1"/>
          <p:nvPr/>
        </p:nvSpPr>
        <p:spPr>
          <a:xfrm>
            <a:off x="1467629" y="214804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-0.16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8B0C837-38D4-4BB8-9F18-BBC4FDDA8391}"/>
              </a:ext>
            </a:extLst>
          </p:cNvPr>
          <p:cNvSpPr txBox="1"/>
          <p:nvPr/>
        </p:nvSpPr>
        <p:spPr>
          <a:xfrm>
            <a:off x="1585052" y="3071964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0.44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5FC6C0F-4D9F-41B4-96DC-0B44A07FDF98}"/>
              </a:ext>
            </a:extLst>
          </p:cNvPr>
          <p:cNvSpPr txBox="1"/>
          <p:nvPr/>
        </p:nvSpPr>
        <p:spPr>
          <a:xfrm>
            <a:off x="2811956" y="215027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-0.99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C226432B-2F17-4274-8421-45984A0684A4}"/>
              </a:ext>
            </a:extLst>
          </p:cNvPr>
          <p:cNvGraphicFramePr>
            <a:graphicFrameLocks noGrp="1"/>
          </p:cNvGraphicFramePr>
          <p:nvPr/>
        </p:nvGraphicFramePr>
        <p:xfrm>
          <a:off x="1259632" y="3854542"/>
          <a:ext cx="65533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64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91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90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454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x2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sum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error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0*-0.16+0*0.44-0.99=-0.99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1/(1+exp(0.99)) = 0.27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0*-0.16+1*0.44-0.99=-0.55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1/(1+exp(0.55)) = 0.36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-0.64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1*-0.16+0*0.44-0.99=-1.15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1/(1+exp(1.15)) = 0.24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-0.76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1*-0.16+1*0.44-0.99=-0.71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1/(1+exp(0.71)) = 0.33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-0.67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9018DC2-1AC1-411D-9CDF-F71B6E085C9A}"/>
              </a:ext>
            </a:extLst>
          </p:cNvPr>
          <p:cNvSpPr txBox="1"/>
          <p:nvPr/>
        </p:nvSpPr>
        <p:spPr>
          <a:xfrm>
            <a:off x="355096" y="1202201"/>
            <a:ext cx="856866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신경망 모형을 이용한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OR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연산 예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E50AAD5-AAEF-4D93-97EE-EF48705E84D6}"/>
              </a:ext>
            </a:extLst>
          </p:cNvPr>
          <p:cNvSpPr/>
          <p:nvPr/>
        </p:nvSpPr>
        <p:spPr>
          <a:xfrm>
            <a:off x="5014725" y="1923971"/>
            <a:ext cx="677918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X1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F61C7E45-C55C-4028-BB36-6933A753445F}"/>
              </a:ext>
            </a:extLst>
          </p:cNvPr>
          <p:cNvSpPr/>
          <p:nvPr/>
        </p:nvSpPr>
        <p:spPr>
          <a:xfrm>
            <a:off x="5014725" y="2951357"/>
            <a:ext cx="677918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X2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8463896-6ECC-42C7-BE8F-ABC0A6F7E98A}"/>
              </a:ext>
            </a:extLst>
          </p:cNvPr>
          <p:cNvSpPr/>
          <p:nvPr/>
        </p:nvSpPr>
        <p:spPr>
          <a:xfrm>
            <a:off x="6553200" y="2377229"/>
            <a:ext cx="1102250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  <a:sym typeface="Symbol" panose="05050102010706020507" pitchFamily="18" charset="2"/>
              </a:rPr>
              <a:t>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  <a:sym typeface="Symbol" panose="05050102010706020507" pitchFamily="18" charset="2"/>
              </a:rPr>
              <a:t>| S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BAA8EA0A-7639-4463-85FE-CAE74AA93274}"/>
              </a:ext>
            </a:extLst>
          </p:cNvPr>
          <p:cNvCxnSpPr>
            <a:stCxn id="29" idx="6"/>
            <a:endCxn id="31" idx="2"/>
          </p:cNvCxnSpPr>
          <p:nvPr/>
        </p:nvCxnSpPr>
        <p:spPr>
          <a:xfrm>
            <a:off x="5692643" y="2162007"/>
            <a:ext cx="860557" cy="453258"/>
          </a:xfrm>
          <a:prstGeom prst="line">
            <a:avLst/>
          </a:prstGeom>
          <a:ln w="15875">
            <a:solidFill>
              <a:srgbClr val="C00000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8A6DA5E-F4B9-41B0-ACE2-CEB713036616}"/>
              </a:ext>
            </a:extLst>
          </p:cNvPr>
          <p:cNvCxnSpPr>
            <a:stCxn id="30" idx="6"/>
            <a:endCxn id="31" idx="2"/>
          </p:cNvCxnSpPr>
          <p:nvPr/>
        </p:nvCxnSpPr>
        <p:spPr>
          <a:xfrm flipV="1">
            <a:off x="5692643" y="2615265"/>
            <a:ext cx="860557" cy="574128"/>
          </a:xfrm>
          <a:prstGeom prst="straightConnector1">
            <a:avLst/>
          </a:prstGeom>
          <a:ln w="15875">
            <a:solidFill>
              <a:srgbClr val="C00000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4EDD0FC9-D245-42C3-9C1B-F58DD265839A}"/>
              </a:ext>
            </a:extLst>
          </p:cNvPr>
          <p:cNvSpPr/>
          <p:nvPr/>
        </p:nvSpPr>
        <p:spPr>
          <a:xfrm>
            <a:off x="7773148" y="1777049"/>
            <a:ext cx="329738" cy="476071"/>
          </a:xfrm>
          <a:prstGeom prst="ellipse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C7B82843-043F-49B3-8AA7-67F6E0AC46AF}"/>
              </a:ext>
            </a:extLst>
          </p:cNvPr>
          <p:cNvCxnSpPr>
            <a:stCxn id="34" idx="4"/>
            <a:endCxn id="31" idx="7"/>
          </p:cNvCxnSpPr>
          <p:nvPr/>
        </p:nvCxnSpPr>
        <p:spPr>
          <a:xfrm flipH="1">
            <a:off x="7494029" y="2253120"/>
            <a:ext cx="443988" cy="193828"/>
          </a:xfrm>
          <a:prstGeom prst="straightConnector1">
            <a:avLst/>
          </a:prstGeom>
          <a:ln w="15875">
            <a:solidFill>
              <a:srgbClr val="C00000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73B1DE2-6931-4E55-A402-D97468A29BF2}"/>
              </a:ext>
            </a:extLst>
          </p:cNvPr>
          <p:cNvSpPr txBox="1"/>
          <p:nvPr/>
        </p:nvSpPr>
        <p:spPr>
          <a:xfrm>
            <a:off x="5957692" y="198100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9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7B423E8-1AE9-44AB-AD46-87EB6BED3C23}"/>
              </a:ext>
            </a:extLst>
          </p:cNvPr>
          <p:cNvSpPr txBox="1"/>
          <p:nvPr/>
        </p:nvSpPr>
        <p:spPr>
          <a:xfrm>
            <a:off x="5935613" y="2958165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9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965C001-EDAF-4D0D-92A1-77443E44AC86}"/>
              </a:ext>
            </a:extLst>
          </p:cNvPr>
          <p:cNvSpPr txBox="1"/>
          <p:nvPr/>
        </p:nvSpPr>
        <p:spPr>
          <a:xfrm>
            <a:off x="7162517" y="203648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-4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A22ADD59-E403-48E0-AA45-5C1130956AF7}"/>
              </a:ext>
            </a:extLst>
          </p:cNvPr>
          <p:cNvSpPr/>
          <p:nvPr/>
        </p:nvSpPr>
        <p:spPr>
          <a:xfrm>
            <a:off x="4301965" y="2319277"/>
            <a:ext cx="337464" cy="811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53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39E19D3-B076-47AE-A8D0-21E66B2A2363}"/>
              </a:ext>
            </a:extLst>
          </p:cNvPr>
          <p:cNvSpPr txBox="1"/>
          <p:nvPr/>
        </p:nvSpPr>
        <p:spPr>
          <a:xfrm>
            <a:off x="467544" y="1113084"/>
            <a:ext cx="856866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altLang="ko-KR" sz="14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xor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문제는 쉽게 풀리지 않는다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문제는 아래의 그림처럼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h1, h2 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두개 선을 사용하여 해결할 수 있다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이렇게 </a:t>
            </a:r>
            <a:r>
              <a:rPr lang="ko-KR" altLang="en-US" sz="14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히든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레이어가 등장하게 되었는데 문제는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w, b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값을 구하는 것임</a:t>
            </a:r>
            <a:endParaRPr lang="en-US" altLang="ko-KR" sz="14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7DF04EE-D651-4D7E-A196-90816F8C3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5" y="1916634"/>
            <a:ext cx="2310492" cy="20156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463F01F9-0EB3-40F1-8AAD-E97346749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57" y="1586568"/>
            <a:ext cx="4191000" cy="13525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36A5DA1-AB5F-4C87-AE4E-81C36E22B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967001"/>
            <a:ext cx="2332298" cy="20424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19C6D73-76F1-4591-8C65-A99BA61DEC6E}"/>
              </a:ext>
            </a:extLst>
          </p:cNvPr>
          <p:cNvSpPr txBox="1"/>
          <p:nvPr/>
        </p:nvSpPr>
        <p:spPr>
          <a:xfrm>
            <a:off x="1896350" y="4047972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or</a:t>
            </a:r>
            <a:endParaRPr lang="ko-KR" altLang="en-US" sz="1400" dirty="0">
              <a:solidFill>
                <a:srgbClr val="FF0000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1E2F4B1-7E5B-4FF5-BDA4-5CE752087CA7}"/>
              </a:ext>
            </a:extLst>
          </p:cNvPr>
          <p:cNvSpPr txBox="1"/>
          <p:nvPr/>
        </p:nvSpPr>
        <p:spPr>
          <a:xfrm>
            <a:off x="2753382" y="3981109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and</a:t>
            </a:r>
            <a:endParaRPr lang="ko-KR" altLang="en-US" sz="1400" dirty="0">
              <a:solidFill>
                <a:srgbClr val="FF0000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0C3EC12-8B51-4337-9A07-D28409005324}"/>
              </a:ext>
            </a:extLst>
          </p:cNvPr>
          <p:cNvSpPr/>
          <p:nvPr/>
        </p:nvSpPr>
        <p:spPr>
          <a:xfrm>
            <a:off x="2003116" y="4683188"/>
            <a:ext cx="106823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h1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9AACD66-5286-4383-AFAF-2D17FD3B7D5C}"/>
              </a:ext>
            </a:extLst>
          </p:cNvPr>
          <p:cNvSpPr/>
          <p:nvPr/>
        </p:nvSpPr>
        <p:spPr>
          <a:xfrm>
            <a:off x="2012509" y="5664556"/>
            <a:ext cx="106823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h2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7A532B1-F300-46C3-82D1-B6FBD0E1DD3E}"/>
              </a:ext>
            </a:extLst>
          </p:cNvPr>
          <p:cNvSpPr/>
          <p:nvPr/>
        </p:nvSpPr>
        <p:spPr>
          <a:xfrm>
            <a:off x="3714904" y="5165287"/>
            <a:ext cx="132803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2B54E21-AAEA-4FBB-82B2-835925B2F5C7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3071346" y="4863208"/>
            <a:ext cx="643558" cy="48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B3232BB3-D51F-4B36-9CC2-A92FFD09A445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3080739" y="5345307"/>
            <a:ext cx="634165" cy="49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70A1F1E-6AF3-4D56-AFD2-5F85A9EF9CC3}"/>
              </a:ext>
            </a:extLst>
          </p:cNvPr>
          <p:cNvSpPr txBox="1"/>
          <p:nvPr/>
        </p:nvSpPr>
        <p:spPr>
          <a:xfrm>
            <a:off x="3198676" y="5664556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-10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814689C-D454-4B7C-906E-182981BCC5DA}"/>
              </a:ext>
            </a:extLst>
          </p:cNvPr>
          <p:cNvSpPr txBox="1"/>
          <p:nvPr/>
        </p:nvSpPr>
        <p:spPr>
          <a:xfrm>
            <a:off x="3198676" y="47354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28D4D8D-1357-425F-8DE9-AF2F25C11A57}"/>
              </a:ext>
            </a:extLst>
          </p:cNvPr>
          <p:cNvSpPr txBox="1"/>
          <p:nvPr/>
        </p:nvSpPr>
        <p:spPr>
          <a:xfrm>
            <a:off x="4450203" y="4505193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-4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82C88376-DB39-4867-B929-1AA80BD42D25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4378919" y="4768429"/>
            <a:ext cx="155960" cy="39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45C83941-D012-4A23-B777-FC3313714CD1}"/>
                  </a:ext>
                </a:extLst>
              </p:cNvPr>
              <p:cNvSpPr txBox="1"/>
              <p:nvPr/>
            </p:nvSpPr>
            <p:spPr>
              <a:xfrm>
                <a:off x="4856033" y="3191187"/>
                <a:ext cx="292913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&gt;0.5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C83941-D012-4A23-B777-FC331371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033" y="3191187"/>
                <a:ext cx="2929135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DE1DEB20-B725-4AF4-88BE-250094E50DB8}"/>
                  </a:ext>
                </a:extLst>
              </p:cNvPr>
              <p:cNvSpPr txBox="1"/>
              <p:nvPr/>
            </p:nvSpPr>
            <p:spPr>
              <a:xfrm>
                <a:off x="5364088" y="3578887"/>
                <a:ext cx="226427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DEB20-B725-4AF4-88BE-250094E5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578887"/>
                <a:ext cx="2264274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BA39B2A6-AF37-4481-9D48-2455F8F34963}"/>
              </a:ext>
            </a:extLst>
          </p:cNvPr>
          <p:cNvCxnSpPr>
            <a:stCxn id="45" idx="1"/>
            <a:endCxn id="46" idx="1"/>
          </p:cNvCxnSpPr>
          <p:nvPr/>
        </p:nvCxnSpPr>
        <p:spPr>
          <a:xfrm rot="10800000" flipH="1" flipV="1">
            <a:off x="4856032" y="3398936"/>
            <a:ext cx="508055" cy="387700"/>
          </a:xfrm>
          <a:prstGeom prst="bentConnector3">
            <a:avLst>
              <a:gd name="adj1" fmla="val -44995"/>
            </a:avLst>
          </a:prstGeom>
          <a:ln w="15875">
            <a:solidFill>
              <a:srgbClr val="C00000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419ECA9-A42B-48BA-8764-F5B171F99B19}"/>
              </a:ext>
            </a:extLst>
          </p:cNvPr>
          <p:cNvSpPr/>
          <p:nvPr/>
        </p:nvSpPr>
        <p:spPr>
          <a:xfrm>
            <a:off x="448616" y="4683188"/>
            <a:ext cx="106823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3F9F48C-F9FA-4223-AFA8-8AC401CD26EE}"/>
              </a:ext>
            </a:extLst>
          </p:cNvPr>
          <p:cNvSpPr/>
          <p:nvPr/>
        </p:nvSpPr>
        <p:spPr>
          <a:xfrm>
            <a:off x="458009" y="5664556"/>
            <a:ext cx="106823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x2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3B250482-C8BF-4521-9A2C-E8759551CF5B}"/>
              </a:ext>
            </a:extLst>
          </p:cNvPr>
          <p:cNvCxnSpPr>
            <a:stCxn id="27" idx="3"/>
            <a:endCxn id="36" idx="1"/>
          </p:cNvCxnSpPr>
          <p:nvPr/>
        </p:nvCxnSpPr>
        <p:spPr>
          <a:xfrm>
            <a:off x="1516846" y="4863208"/>
            <a:ext cx="48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F4384882-04EC-4BC2-B067-EB41382666F2}"/>
              </a:ext>
            </a:extLst>
          </p:cNvPr>
          <p:cNvCxnSpPr>
            <a:stCxn id="27" idx="3"/>
            <a:endCxn id="37" idx="1"/>
          </p:cNvCxnSpPr>
          <p:nvPr/>
        </p:nvCxnSpPr>
        <p:spPr>
          <a:xfrm>
            <a:off x="1516846" y="4863208"/>
            <a:ext cx="495663" cy="98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2B86BA59-E226-41F5-B872-1B24590E7787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 flipV="1">
            <a:off x="1526239" y="4863208"/>
            <a:ext cx="476877" cy="98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614C9D3D-27A5-48CB-A89D-C51569DF8ADA}"/>
              </a:ext>
            </a:extLst>
          </p:cNvPr>
          <p:cNvCxnSpPr>
            <a:stCxn id="28" idx="3"/>
            <a:endCxn id="37" idx="1"/>
          </p:cNvCxnSpPr>
          <p:nvPr/>
        </p:nvCxnSpPr>
        <p:spPr>
          <a:xfrm>
            <a:off x="1526239" y="5844576"/>
            <a:ext cx="486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1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B2F2E897-66F9-4F8F-881D-CAB9D6617995}"/>
              </a:ext>
            </a:extLst>
          </p:cNvPr>
          <p:cNvSpPr/>
          <p:nvPr/>
        </p:nvSpPr>
        <p:spPr>
          <a:xfrm>
            <a:off x="1736112" y="1901479"/>
            <a:ext cx="648072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060B69A7-6A5B-425F-BB1E-723EC1C9862C}"/>
              </a:ext>
            </a:extLst>
          </p:cNvPr>
          <p:cNvSpPr/>
          <p:nvPr/>
        </p:nvSpPr>
        <p:spPr>
          <a:xfrm>
            <a:off x="1736112" y="2567247"/>
            <a:ext cx="648072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FD2F9383-39A3-4F3D-898B-9A4D1D0D5CAD}"/>
              </a:ext>
            </a:extLst>
          </p:cNvPr>
          <p:cNvSpPr/>
          <p:nvPr/>
        </p:nvSpPr>
        <p:spPr>
          <a:xfrm>
            <a:off x="1736112" y="3200495"/>
            <a:ext cx="648072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430D1A1D-244D-4708-A71F-DEFFC068A74E}"/>
              </a:ext>
            </a:extLst>
          </p:cNvPr>
          <p:cNvSpPr/>
          <p:nvPr/>
        </p:nvSpPr>
        <p:spPr>
          <a:xfrm>
            <a:off x="3108227" y="1901479"/>
            <a:ext cx="860133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h11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9D508F73-7009-44D3-B0A9-9F918761EC6B}"/>
              </a:ext>
            </a:extLst>
          </p:cNvPr>
          <p:cNvSpPr/>
          <p:nvPr/>
        </p:nvSpPr>
        <p:spPr>
          <a:xfrm>
            <a:off x="3094128" y="2567247"/>
            <a:ext cx="860133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h12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0AA78CC9-2EFD-4CA3-B382-6743D38674C6}"/>
              </a:ext>
            </a:extLst>
          </p:cNvPr>
          <p:cNvSpPr/>
          <p:nvPr/>
        </p:nvSpPr>
        <p:spPr>
          <a:xfrm>
            <a:off x="3108227" y="3193083"/>
            <a:ext cx="860134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h13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1E09DC08-698A-4EFC-95AC-FCE03E1BCAE1}"/>
              </a:ext>
            </a:extLst>
          </p:cNvPr>
          <p:cNvCxnSpPr>
            <a:stCxn id="29" idx="6"/>
            <a:endCxn id="32" idx="2"/>
          </p:cNvCxnSpPr>
          <p:nvPr/>
        </p:nvCxnSpPr>
        <p:spPr>
          <a:xfrm>
            <a:off x="2384184" y="2117503"/>
            <a:ext cx="724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60FE57FF-B17D-4648-AA83-D4E71A94B752}"/>
              </a:ext>
            </a:extLst>
          </p:cNvPr>
          <p:cNvCxnSpPr>
            <a:stCxn id="29" idx="6"/>
            <a:endCxn id="33" idx="2"/>
          </p:cNvCxnSpPr>
          <p:nvPr/>
        </p:nvCxnSpPr>
        <p:spPr>
          <a:xfrm>
            <a:off x="2384184" y="2117503"/>
            <a:ext cx="709944" cy="66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E28A0D3C-4FDD-4325-83C5-2614C8A5A46C}"/>
              </a:ext>
            </a:extLst>
          </p:cNvPr>
          <p:cNvCxnSpPr>
            <a:stCxn id="29" idx="6"/>
            <a:endCxn id="34" idx="2"/>
          </p:cNvCxnSpPr>
          <p:nvPr/>
        </p:nvCxnSpPr>
        <p:spPr>
          <a:xfrm>
            <a:off x="2384184" y="2117503"/>
            <a:ext cx="724043" cy="129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CDE5DD7B-3D35-4BCC-9C2B-BFF8D73CF88C}"/>
              </a:ext>
            </a:extLst>
          </p:cNvPr>
          <p:cNvCxnSpPr>
            <a:stCxn id="32" idx="2"/>
            <a:endCxn id="30" idx="6"/>
          </p:cNvCxnSpPr>
          <p:nvPr/>
        </p:nvCxnSpPr>
        <p:spPr>
          <a:xfrm flipH="1">
            <a:off x="2384184" y="2117503"/>
            <a:ext cx="724043" cy="66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4EFE7A5A-6177-4963-89B2-A1FB45F269B0}"/>
              </a:ext>
            </a:extLst>
          </p:cNvPr>
          <p:cNvCxnSpPr>
            <a:stCxn id="32" idx="2"/>
            <a:endCxn id="31" idx="6"/>
          </p:cNvCxnSpPr>
          <p:nvPr/>
        </p:nvCxnSpPr>
        <p:spPr>
          <a:xfrm flipH="1">
            <a:off x="2384184" y="2117503"/>
            <a:ext cx="724043" cy="129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E92FF49D-62DB-4AF6-AB86-ED190722F9DE}"/>
              </a:ext>
            </a:extLst>
          </p:cNvPr>
          <p:cNvCxnSpPr>
            <a:stCxn id="33" idx="2"/>
            <a:endCxn id="30" idx="6"/>
          </p:cNvCxnSpPr>
          <p:nvPr/>
        </p:nvCxnSpPr>
        <p:spPr>
          <a:xfrm flipH="1">
            <a:off x="2384184" y="2783271"/>
            <a:ext cx="709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E869CC16-4054-4B58-AC5A-598557310670}"/>
              </a:ext>
            </a:extLst>
          </p:cNvPr>
          <p:cNvCxnSpPr>
            <a:stCxn id="33" idx="2"/>
            <a:endCxn id="31" idx="6"/>
          </p:cNvCxnSpPr>
          <p:nvPr/>
        </p:nvCxnSpPr>
        <p:spPr>
          <a:xfrm flipH="1">
            <a:off x="2384184" y="2783271"/>
            <a:ext cx="709944" cy="633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02B1BB00-5D18-4879-8B19-49455765917C}"/>
              </a:ext>
            </a:extLst>
          </p:cNvPr>
          <p:cNvCxnSpPr>
            <a:stCxn id="34" idx="2"/>
            <a:endCxn id="30" idx="6"/>
          </p:cNvCxnSpPr>
          <p:nvPr/>
        </p:nvCxnSpPr>
        <p:spPr>
          <a:xfrm flipH="1" flipV="1">
            <a:off x="2384184" y="2783271"/>
            <a:ext cx="724043" cy="625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058DE0D-C410-4044-92C8-5E3DD2B75B15}"/>
              </a:ext>
            </a:extLst>
          </p:cNvPr>
          <p:cNvCxnSpPr>
            <a:stCxn id="34" idx="2"/>
            <a:endCxn id="31" idx="6"/>
          </p:cNvCxnSpPr>
          <p:nvPr/>
        </p:nvCxnSpPr>
        <p:spPr>
          <a:xfrm flipH="1">
            <a:off x="2384184" y="3409107"/>
            <a:ext cx="724043" cy="7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2F03B93F-1EE9-4C62-B039-EC039057B72E}"/>
              </a:ext>
            </a:extLst>
          </p:cNvPr>
          <p:cNvSpPr/>
          <p:nvPr/>
        </p:nvSpPr>
        <p:spPr>
          <a:xfrm>
            <a:off x="5844531" y="2522273"/>
            <a:ext cx="1080120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yhat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63BB6F0D-2B7E-4CD7-B38D-88EDE4A3796D}"/>
              </a:ext>
            </a:extLst>
          </p:cNvPr>
          <p:cNvCxnSpPr>
            <a:stCxn id="44" idx="2"/>
            <a:endCxn id="47" idx="6"/>
          </p:cNvCxnSpPr>
          <p:nvPr/>
        </p:nvCxnSpPr>
        <p:spPr>
          <a:xfrm flipH="1" flipV="1">
            <a:off x="5268466" y="2463316"/>
            <a:ext cx="576065" cy="27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639A2C8E-3454-4502-9306-F893B1116DD5}"/>
              </a:ext>
            </a:extLst>
          </p:cNvPr>
          <p:cNvCxnSpPr>
            <a:stCxn id="44" idx="2"/>
            <a:endCxn id="48" idx="6"/>
          </p:cNvCxnSpPr>
          <p:nvPr/>
        </p:nvCxnSpPr>
        <p:spPr>
          <a:xfrm flipH="1">
            <a:off x="5268466" y="2738297"/>
            <a:ext cx="576065" cy="329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BE773CF-B096-4787-9CB1-9B4FD56021EB}"/>
              </a:ext>
            </a:extLst>
          </p:cNvPr>
          <p:cNvSpPr/>
          <p:nvPr/>
        </p:nvSpPr>
        <p:spPr>
          <a:xfrm>
            <a:off x="4418469" y="2251372"/>
            <a:ext cx="849997" cy="4238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h21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927FA3C8-B733-4507-B097-1DC4684B3820}"/>
              </a:ext>
            </a:extLst>
          </p:cNvPr>
          <p:cNvSpPr/>
          <p:nvPr/>
        </p:nvSpPr>
        <p:spPr>
          <a:xfrm>
            <a:off x="4418469" y="2851772"/>
            <a:ext cx="849997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h22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C22AFAB3-9B30-4BD9-AAB6-7971BECAD539}"/>
              </a:ext>
            </a:extLst>
          </p:cNvPr>
          <p:cNvCxnSpPr>
            <a:stCxn id="32" idx="6"/>
            <a:endCxn id="47" idx="2"/>
          </p:cNvCxnSpPr>
          <p:nvPr/>
        </p:nvCxnSpPr>
        <p:spPr>
          <a:xfrm>
            <a:off x="3968360" y="2117503"/>
            <a:ext cx="450109" cy="345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3896531E-B7E5-480D-8EC5-F7D1B34FC3CA}"/>
              </a:ext>
            </a:extLst>
          </p:cNvPr>
          <p:cNvCxnSpPr>
            <a:stCxn id="47" idx="2"/>
            <a:endCxn id="33" idx="6"/>
          </p:cNvCxnSpPr>
          <p:nvPr/>
        </p:nvCxnSpPr>
        <p:spPr>
          <a:xfrm flipH="1">
            <a:off x="3954261" y="2463316"/>
            <a:ext cx="464208" cy="319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DAEE74B8-0D54-4D96-9EF2-5FACD0654B15}"/>
              </a:ext>
            </a:extLst>
          </p:cNvPr>
          <p:cNvCxnSpPr>
            <a:stCxn id="47" idx="2"/>
            <a:endCxn id="34" idx="6"/>
          </p:cNvCxnSpPr>
          <p:nvPr/>
        </p:nvCxnSpPr>
        <p:spPr>
          <a:xfrm flipH="1">
            <a:off x="3968361" y="2463316"/>
            <a:ext cx="450108" cy="945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78E63A02-9EA5-40BE-8364-59744C39D7B9}"/>
              </a:ext>
            </a:extLst>
          </p:cNvPr>
          <p:cNvCxnSpPr>
            <a:stCxn id="48" idx="2"/>
            <a:endCxn id="32" idx="6"/>
          </p:cNvCxnSpPr>
          <p:nvPr/>
        </p:nvCxnSpPr>
        <p:spPr>
          <a:xfrm flipH="1" flipV="1">
            <a:off x="3968360" y="2117503"/>
            <a:ext cx="450109" cy="950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06116ECF-1C69-4D54-BD5A-D6C9D73B6DB0}"/>
              </a:ext>
            </a:extLst>
          </p:cNvPr>
          <p:cNvCxnSpPr>
            <a:stCxn id="48" idx="2"/>
            <a:endCxn id="33" idx="6"/>
          </p:cNvCxnSpPr>
          <p:nvPr/>
        </p:nvCxnSpPr>
        <p:spPr>
          <a:xfrm flipH="1" flipV="1">
            <a:off x="3954261" y="2783271"/>
            <a:ext cx="464208" cy="284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B4B1F765-1450-41AF-8BDB-4930A23812D1}"/>
              </a:ext>
            </a:extLst>
          </p:cNvPr>
          <p:cNvCxnSpPr>
            <a:stCxn id="48" idx="2"/>
            <a:endCxn id="34" idx="6"/>
          </p:cNvCxnSpPr>
          <p:nvPr/>
        </p:nvCxnSpPr>
        <p:spPr>
          <a:xfrm flipH="1">
            <a:off x="3968361" y="3067796"/>
            <a:ext cx="450108" cy="34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폭발 1 6">
            <a:extLst>
              <a:ext uri="{FF2B5EF4-FFF2-40B4-BE49-F238E27FC236}">
                <a16:creationId xmlns:a16="http://schemas.microsoft.com/office/drawing/2014/main" xmlns="" id="{9D1CE42F-B0D7-4644-9BA4-1C63A8739936}"/>
              </a:ext>
            </a:extLst>
          </p:cNvPr>
          <p:cNvSpPr/>
          <p:nvPr/>
        </p:nvSpPr>
        <p:spPr>
          <a:xfrm>
            <a:off x="5556498" y="3200495"/>
            <a:ext cx="2719552" cy="864394"/>
          </a:xfrm>
          <a:prstGeom prst="irregularSeal1">
            <a:avLst/>
          </a:prstGeom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r>
              <a:rPr lang="ko-KR" altLang="en-US" sz="14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히든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4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레이어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추가</a:t>
            </a:r>
          </a:p>
        </p:txBody>
      </p:sp>
      <p:sp>
        <p:nvSpPr>
          <p:cNvPr id="56" name="왼쪽/위쪽 화살표 8">
            <a:extLst>
              <a:ext uri="{FF2B5EF4-FFF2-40B4-BE49-F238E27FC236}">
                <a16:creationId xmlns:a16="http://schemas.microsoft.com/office/drawing/2014/main" xmlns="" id="{66E1DE8A-665B-47E4-BE5A-FB40263097E8}"/>
              </a:ext>
            </a:extLst>
          </p:cNvPr>
          <p:cNvSpPr/>
          <p:nvPr/>
        </p:nvSpPr>
        <p:spPr>
          <a:xfrm rot="5400000">
            <a:off x="4812351" y="3488063"/>
            <a:ext cx="315554" cy="520107"/>
          </a:xfrm>
          <a:prstGeom prst="leftUpArrow">
            <a:avLst/>
          </a:prstGeom>
          <a:ln w="9525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marL="0" algn="ctr"/>
            <a:endParaRPr lang="ko-KR" alt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3C0240C-1370-4F03-8339-1291BF319B98}"/>
              </a:ext>
            </a:extLst>
          </p:cNvPr>
          <p:cNvSpPr txBox="1"/>
          <p:nvPr/>
        </p:nvSpPr>
        <p:spPr>
          <a:xfrm>
            <a:off x="425741" y="1342470"/>
            <a:ext cx="856866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/>
            </a:lvl1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Deep Learning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모형은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Neural Network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모형에서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Hidden Layer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 이상으로 확장한 모형이므로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간단하게 신경망 모형에서 딥러닝 모형으로 확장 가능함</a:t>
            </a:r>
            <a:endParaRPr lang="en-US" altLang="ko-KR" sz="14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90E8D75-0898-4116-BE9E-5ECDF1FD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56" y="3985989"/>
            <a:ext cx="3646984" cy="2008150"/>
          </a:xfrm>
          <a:prstGeom prst="rect">
            <a:avLst/>
          </a:prstGeom>
        </p:spPr>
      </p:pic>
      <p:sp>
        <p:nvSpPr>
          <p:cNvPr id="5" name="직사각형 4">
            <a:hlinkClick r:id="rId4"/>
            <a:extLst>
              <a:ext uri="{FF2B5EF4-FFF2-40B4-BE49-F238E27FC236}">
                <a16:creationId xmlns:a16="http://schemas.microsoft.com/office/drawing/2014/main" xmlns="" id="{C60610DF-BE67-4F2A-9A3C-112B7E5020B4}"/>
              </a:ext>
            </a:extLst>
          </p:cNvPr>
          <p:cNvSpPr/>
          <p:nvPr/>
        </p:nvSpPr>
        <p:spPr>
          <a:xfrm>
            <a:off x="824300" y="5950607"/>
            <a:ext cx="74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엘리웁</a:t>
            </a:r>
            <a:r>
              <a:rPr lang="ko-KR" altLang="en-US" sz="1400" dirty="0">
                <a:solidFill>
                  <a:srgbClr val="FF0000"/>
                </a:solidFill>
              </a:rPr>
              <a:t> 슛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https://drive.google.com/open?id=1JBJvHBBtRr7Cz5qCjBebT35TB9x0rOtB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4F12A48-FD95-4C46-BC7E-49774EE3AE60}"/>
              </a:ext>
            </a:extLst>
          </p:cNvPr>
          <p:cNvSpPr txBox="1"/>
          <p:nvPr/>
        </p:nvSpPr>
        <p:spPr>
          <a:xfrm>
            <a:off x="325283" y="1060973"/>
            <a:ext cx="25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Deep Neural Network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70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9E3BCA6-B73F-4A17-801E-035A95FDD037}"/>
              </a:ext>
            </a:extLst>
          </p:cNvPr>
          <p:cNvSpPr txBox="1"/>
          <p:nvPr/>
        </p:nvSpPr>
        <p:spPr>
          <a:xfrm>
            <a:off x="191214" y="103400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Backpropagation </a:t>
            </a:r>
            <a:r>
              <a:rPr lang="ko-KR" altLang="en-US" b="1" dirty="0">
                <a:solidFill>
                  <a:srgbClr val="0033CC"/>
                </a:solidFill>
              </a:rPr>
              <a:t>원리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7B643F8-5CBB-46C0-A82A-2B27146CE2A5}"/>
              </a:ext>
            </a:extLst>
          </p:cNvPr>
          <p:cNvSpPr txBox="1"/>
          <p:nvPr/>
        </p:nvSpPr>
        <p:spPr>
          <a:xfrm>
            <a:off x="351174" y="1081693"/>
            <a:ext cx="8397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                                                                                           </a:t>
            </a: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이고                                     이라고 가정하자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29A8C60B-C825-46B5-9207-E20C4C8C16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95" y="2082445"/>
            <a:ext cx="3000952" cy="26850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69BA61A-02E0-4CAE-9FF8-0CE91E0CE240}"/>
              </a:ext>
            </a:extLst>
          </p:cNvPr>
          <p:cNvSpPr txBox="1"/>
          <p:nvPr/>
        </p:nvSpPr>
        <p:spPr>
          <a:xfrm>
            <a:off x="346206" y="2524007"/>
            <a:ext cx="8397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우리의 목표는 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Cost </a:t>
            </a: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함수를 최소화하는 가중값을 구하는 것이다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 </a:t>
            </a: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가중값은 아래와 같이 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Gradient Descent Method</a:t>
            </a: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를 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/>
            </a:r>
            <a:b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</a:b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반복적으로 사용하여 구한다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6B611C2-7CD0-4193-BEED-4368178E19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332871"/>
            <a:ext cx="2034845" cy="2791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0B539A5A-DAD0-45B1-B66B-1F386948A4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3" y="1548698"/>
            <a:ext cx="3535680" cy="20238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1552BCE-61F1-4308-A760-86422ABB9A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26" y="1506701"/>
            <a:ext cx="1471574" cy="27919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3D2DBAA-EC3E-470C-BD7C-A48F5FEC664B}"/>
              </a:ext>
            </a:extLst>
          </p:cNvPr>
          <p:cNvSpPr txBox="1"/>
          <p:nvPr/>
        </p:nvSpPr>
        <p:spPr>
          <a:xfrm>
            <a:off x="395536" y="3651211"/>
            <a:ext cx="839728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먼저 출력 값을 결정하는 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w2 </a:t>
            </a: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부터 풀어보자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476777CA-7E84-4B9D-A7A6-FDFE3409D53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71" y="4133778"/>
            <a:ext cx="1888541" cy="29504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F609D884-63E0-4CC3-954D-795301E6302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05" y="5255203"/>
            <a:ext cx="501091" cy="203607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84F09CDC-8A06-48DB-8A58-EF127CDCCBC0}"/>
              </a:ext>
            </a:extLst>
          </p:cNvPr>
          <p:cNvGrpSpPr/>
          <p:nvPr/>
        </p:nvGrpSpPr>
        <p:grpSpPr>
          <a:xfrm>
            <a:off x="395536" y="5517656"/>
            <a:ext cx="8397289" cy="415498"/>
            <a:chOff x="395536" y="5517656"/>
            <a:chExt cx="8397289" cy="41549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B8739A51-1C60-498D-A4D7-1DB228A37DE8}"/>
                </a:ext>
              </a:extLst>
            </p:cNvPr>
            <p:cNvSpPr txBox="1"/>
            <p:nvPr/>
          </p:nvSpPr>
          <p:spPr>
            <a:xfrm>
              <a:off x="395536" y="5517656"/>
              <a:ext cx="83972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여기서</a:t>
              </a:r>
              <a:r>
                <a:rPr lang="en-US" altLang="ko-KR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,                                           </a:t>
              </a:r>
              <a:r>
                <a:rPr lang="ko-KR" altLang="en-US" sz="140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로 간단히 줄여쓰자</a:t>
              </a:r>
              <a:r>
                <a:rPr lang="en-US" altLang="ko-KR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. </a:t>
              </a:r>
              <a:r>
                <a:rPr lang="ko-KR" altLang="en-US" sz="140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최종적으로 가중값은 아래와 같이 업데이트할 수 있다</a:t>
              </a:r>
              <a:r>
                <a:rPr lang="en-US" altLang="ko-KR" sz="1400" dirty="0"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.</a:t>
              </a:r>
              <a:endPara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xmlns="" id="{BC950D39-B411-4C25-8297-F06C99E256F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389" y="5648737"/>
              <a:ext cx="1732483" cy="21214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E614AC3E-DB04-4D2E-AF9E-AB32C7217D9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1" y="6040138"/>
            <a:ext cx="1399642" cy="203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5ACB0C1F-CAF6-4825-89B6-3B4047C8EAEA}"/>
                  </a:ext>
                </a:extLst>
              </p:cNvPr>
              <p:cNvSpPr txBox="1"/>
              <p:nvPr/>
            </p:nvSpPr>
            <p:spPr>
              <a:xfrm>
                <a:off x="2005136" y="4406587"/>
                <a:ext cx="4435381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CB0C1F-CAF6-4825-89B6-3B4047C8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36" y="4406587"/>
                <a:ext cx="4435381" cy="5371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901052F1-C161-4390-94A4-B6CBFA082F51}"/>
                  </a:ext>
                </a:extLst>
              </p:cNvPr>
              <p:cNvSpPr txBox="1"/>
              <p:nvPr/>
            </p:nvSpPr>
            <p:spPr>
              <a:xfrm>
                <a:off x="1996001" y="4870762"/>
                <a:ext cx="5792420" cy="33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1052F1-C161-4390-94A4-B6CBFA082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001" y="4870762"/>
                <a:ext cx="5792420" cy="3354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96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8A437E8-648E-4E60-8757-D2EDAF43326D}"/>
              </a:ext>
            </a:extLst>
          </p:cNvPr>
          <p:cNvSpPr txBox="1"/>
          <p:nvPr/>
        </p:nvSpPr>
        <p:spPr>
          <a:xfrm>
            <a:off x="395536" y="1039968"/>
            <a:ext cx="83972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다음은 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w1 </a:t>
            </a:r>
            <a:r>
              <a:rPr lang="ko-KR" altLang="en-US" sz="14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차례이다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A760688-1C51-43BE-8F09-7D779D4004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91" y="1465141"/>
            <a:ext cx="1888541" cy="2962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2F6BC8B4-D3EB-4476-B732-54ADFC45C4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56" y="4017404"/>
            <a:ext cx="504749" cy="1755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C280D3F-8955-41D9-A4C5-2E8DBD10875B}"/>
              </a:ext>
            </a:extLst>
          </p:cNvPr>
          <p:cNvSpPr txBox="1"/>
          <p:nvPr/>
        </p:nvSpPr>
        <p:spPr>
          <a:xfrm>
            <a:off x="539552" y="4667707"/>
            <a:ext cx="839728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여기서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,                                                            </a:t>
            </a: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로 간단히 줄여 쓰자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                                   </a:t>
            </a:r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로 앞에서 구한 결과를 이용하여 재 표현이 가능하다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50C23A3C-0C44-4573-B4D6-DF7F6E87CD1A}"/>
                  </a:ext>
                </a:extLst>
              </p:cNvPr>
              <p:cNvSpPr txBox="1"/>
              <p:nvPr/>
            </p:nvSpPr>
            <p:spPr>
              <a:xfrm>
                <a:off x="953977" y="1831916"/>
                <a:ext cx="4435381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C23A3C-0C44-4573-B4D6-DF7F6E87C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7" y="1831916"/>
                <a:ext cx="4435381" cy="537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D143ED0-C477-4093-BD7C-4DB199B0C281}"/>
                  </a:ext>
                </a:extLst>
              </p:cNvPr>
              <p:cNvSpPr txBox="1"/>
              <p:nvPr/>
            </p:nvSpPr>
            <p:spPr>
              <a:xfrm>
                <a:off x="953977" y="2362747"/>
                <a:ext cx="4696927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143ED0-C477-4093-BD7C-4DB199B0C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77" y="2362747"/>
                <a:ext cx="4696927" cy="5371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89019947-A88F-4EC0-B8EA-741D4E1875F8}"/>
                  </a:ext>
                </a:extLst>
              </p:cNvPr>
              <p:cNvSpPr txBox="1"/>
              <p:nvPr/>
            </p:nvSpPr>
            <p:spPr>
              <a:xfrm>
                <a:off x="987473" y="2736264"/>
                <a:ext cx="4063548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4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019947-A88F-4EC0-B8EA-741D4E187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73" y="2736264"/>
                <a:ext cx="4063548" cy="537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789A9656-0CEF-4D8E-A446-0927EA7950E3}"/>
                  </a:ext>
                </a:extLst>
              </p:cNvPr>
              <p:cNvSpPr txBox="1"/>
              <p:nvPr/>
            </p:nvSpPr>
            <p:spPr>
              <a:xfrm>
                <a:off x="987473" y="3223584"/>
                <a:ext cx="4981107" cy="33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9A9656-0CEF-4D8E-A446-0927EA79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73" y="3223584"/>
                <a:ext cx="4981107" cy="3354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7614F362-BF06-4E15-8133-4CD175B41D3D}"/>
                  </a:ext>
                </a:extLst>
              </p:cNvPr>
              <p:cNvSpPr txBox="1"/>
              <p:nvPr/>
            </p:nvSpPr>
            <p:spPr>
              <a:xfrm>
                <a:off x="987473" y="3602605"/>
                <a:ext cx="3792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14F362-BF06-4E15-8133-4CD175B4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73" y="3602605"/>
                <a:ext cx="3792897" cy="307777"/>
              </a:xfrm>
              <a:prstGeom prst="rect">
                <a:avLst/>
              </a:prstGeom>
              <a:blipFill>
                <a:blip r:embed="rId1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DAA3E201-4D05-4330-A62E-9D8D9C5A1297}"/>
                  </a:ext>
                </a:extLst>
              </p:cNvPr>
              <p:cNvSpPr/>
              <p:nvPr/>
            </p:nvSpPr>
            <p:spPr>
              <a:xfrm>
                <a:off x="1092324" y="4724783"/>
                <a:ext cx="28425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AA3E201-4D05-4330-A62E-9D8D9C5A1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324" y="4724783"/>
                <a:ext cx="2842573" cy="307777"/>
              </a:xfrm>
              <a:prstGeom prst="rect">
                <a:avLst/>
              </a:prstGeom>
              <a:blipFill>
                <a:blip r:embed="rId12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7A3B3D30-2E19-4C4F-99A9-6EBCA47E0D7E}"/>
                  </a:ext>
                </a:extLst>
              </p:cNvPr>
              <p:cNvSpPr/>
              <p:nvPr/>
            </p:nvSpPr>
            <p:spPr>
              <a:xfrm>
                <a:off x="528267" y="5032560"/>
                <a:ext cx="1814151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′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A3B3D30-2E19-4C4F-99A9-6EBCA47E0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7" y="5032560"/>
                <a:ext cx="1814151" cy="324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59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 </a:t>
            </a:r>
            <a:r>
              <a:rPr lang="ko-KR" altLang="en-US" sz="32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딥러닝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050936" y="1212255"/>
            <a:ext cx="3809096" cy="2915670"/>
          </a:xfr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3.0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기계학습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이해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3.1 DNN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관련 기술 발전사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3.1 CNN 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이해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3.2 Fashion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MNIST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실습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3.3 CNN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고급 기술</a:t>
            </a:r>
            <a:endParaRPr lang="en-US" altLang="ko-KR" sz="1600" dirty="0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3.4 ImageNet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Challenge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3.5 BM</a:t>
            </a:r>
            <a:r>
              <a:rPr lang="ko-KR" altLang="en-US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Ideation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27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58" name="모서리가 둥근 직사각형 20">
            <a:extLst>
              <a:ext uri="{FF2B5EF4-FFF2-40B4-BE49-F238E27FC236}">
                <a16:creationId xmlns:a16="http://schemas.microsoft.com/office/drawing/2014/main" xmlns="" id="{2F5A4488-3D8A-4F6A-8160-0F989A109E69}"/>
              </a:ext>
            </a:extLst>
          </p:cNvPr>
          <p:cNvSpPr/>
          <p:nvPr/>
        </p:nvSpPr>
        <p:spPr>
          <a:xfrm>
            <a:off x="4725507" y="4280551"/>
            <a:ext cx="2808312" cy="19442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21">
            <a:extLst>
              <a:ext uri="{FF2B5EF4-FFF2-40B4-BE49-F238E27FC236}">
                <a16:creationId xmlns:a16="http://schemas.microsoft.com/office/drawing/2014/main" xmlns="" id="{190DA959-B7E0-4E80-BFCB-D9A6B4BC230D}"/>
              </a:ext>
            </a:extLst>
          </p:cNvPr>
          <p:cNvSpPr/>
          <p:nvPr/>
        </p:nvSpPr>
        <p:spPr>
          <a:xfrm>
            <a:off x="1197115" y="4280551"/>
            <a:ext cx="3060820" cy="1944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D2310165-DAA3-4178-AE2F-943397E915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52" y="4929122"/>
            <a:ext cx="2289659" cy="21214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6197A75A-EE88-4E5F-AEFB-30BC41310E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307" y="3058945"/>
            <a:ext cx="2789042" cy="23823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9AA4E9AE-C530-4231-98C3-2E49BD1F9B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52" y="5373509"/>
            <a:ext cx="2283563" cy="20238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A6E91370-C180-4CD7-85B1-A84AD74D61C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41" y="5819724"/>
            <a:ext cx="2283563" cy="20238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BDF7C2B1-95B2-4166-8C47-191888BB7F9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25" y="4447210"/>
            <a:ext cx="2003146" cy="21214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C56A6667-9FDF-41D2-ACBA-313D1DD87F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916914"/>
            <a:ext cx="1995831" cy="20238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0E9E01E1-F4A6-4D27-9DDA-8E672750609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364029"/>
            <a:ext cx="1994612" cy="20238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0BE8A238-6BD6-4304-9AE6-29EA54E8B9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848086"/>
            <a:ext cx="1898294" cy="202388"/>
          </a:xfrm>
          <a:prstGeom prst="rect">
            <a:avLst/>
          </a:prstGeom>
        </p:spPr>
      </p:pic>
      <p:sp>
        <p:nvSpPr>
          <p:cNvPr id="68" name="오른쪽 화살표 31">
            <a:extLst>
              <a:ext uri="{FF2B5EF4-FFF2-40B4-BE49-F238E27FC236}">
                <a16:creationId xmlns:a16="http://schemas.microsoft.com/office/drawing/2014/main" xmlns="" id="{524FCEE5-6A3F-4129-BCF3-FBDABD24E12D}"/>
              </a:ext>
            </a:extLst>
          </p:cNvPr>
          <p:cNvSpPr/>
          <p:nvPr/>
        </p:nvSpPr>
        <p:spPr>
          <a:xfrm>
            <a:off x="4311223" y="4916914"/>
            <a:ext cx="360040" cy="81434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5A3877CB-DA75-451A-BB93-A0E4A52E833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3" y="3403632"/>
            <a:ext cx="163373" cy="2036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25B0D0F2-C3A3-4139-BE54-48996C1AD0B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90" y="3414993"/>
            <a:ext cx="156057" cy="17678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668BBA0C-2441-4CF5-88A3-EE667130578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35" y="3432232"/>
            <a:ext cx="154838" cy="17434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F1C3CAEC-86E3-4BB0-A701-B0CA3C61202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34" y="3433721"/>
            <a:ext cx="149961" cy="174347"/>
          </a:xfrm>
          <a:prstGeom prst="rect">
            <a:avLst/>
          </a:prstGeom>
        </p:spPr>
      </p:pic>
      <p:sp>
        <p:nvSpPr>
          <p:cNvPr id="74" name="왼쪽 화살표 25">
            <a:extLst>
              <a:ext uri="{FF2B5EF4-FFF2-40B4-BE49-F238E27FC236}">
                <a16:creationId xmlns:a16="http://schemas.microsoft.com/office/drawing/2014/main" xmlns="" id="{EE486CE3-89FB-4E93-9DB8-7B300735A554}"/>
              </a:ext>
            </a:extLst>
          </p:cNvPr>
          <p:cNvSpPr/>
          <p:nvPr/>
        </p:nvSpPr>
        <p:spPr>
          <a:xfrm>
            <a:off x="3567434" y="3694764"/>
            <a:ext cx="2172813" cy="5170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Backpropagation</a:t>
            </a:r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0D628879-2E7A-4FFA-9AFB-8107752F7B1A}"/>
              </a:ext>
            </a:extLst>
          </p:cNvPr>
          <p:cNvCxnSpPr/>
          <p:nvPr/>
        </p:nvCxnSpPr>
        <p:spPr>
          <a:xfrm flipH="1" flipV="1">
            <a:off x="3747560" y="3516035"/>
            <a:ext cx="407142" cy="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8433B957-0D70-4162-B381-328698243615}"/>
              </a:ext>
            </a:extLst>
          </p:cNvPr>
          <p:cNvCxnSpPr/>
          <p:nvPr/>
        </p:nvCxnSpPr>
        <p:spPr>
          <a:xfrm flipH="1" flipV="1">
            <a:off x="4450783" y="3507324"/>
            <a:ext cx="407142" cy="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53F3C127-A18B-46DF-B279-FF8725E802F5}"/>
              </a:ext>
            </a:extLst>
          </p:cNvPr>
          <p:cNvCxnSpPr/>
          <p:nvPr/>
        </p:nvCxnSpPr>
        <p:spPr>
          <a:xfrm flipH="1" flipV="1">
            <a:off x="5098640" y="3505435"/>
            <a:ext cx="407142" cy="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B13B97B-FCA0-490C-980A-C239740FEAA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9686" y="1122601"/>
            <a:ext cx="3426174" cy="1790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9E3BCA6-B73F-4A17-801E-035A95FDD037}"/>
              </a:ext>
            </a:extLst>
          </p:cNvPr>
          <p:cNvSpPr txBox="1"/>
          <p:nvPr/>
        </p:nvSpPr>
        <p:spPr>
          <a:xfrm>
            <a:off x="325283" y="1060973"/>
            <a:ext cx="204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Backpropagation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CD3D0AD3-16B6-4D52-9971-6F0DE777AD5D}"/>
                  </a:ext>
                </a:extLst>
              </p:cNvPr>
              <p:cNvSpPr txBox="1"/>
              <p:nvPr/>
            </p:nvSpPr>
            <p:spPr>
              <a:xfrm>
                <a:off x="304420" y="4454704"/>
                <a:ext cx="3053080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3D0AD3-16B6-4D52-9971-6F0DE777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0" y="4454704"/>
                <a:ext cx="3053080" cy="32476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68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CCD655F-892F-48C2-BE91-FA74795A4F16}"/>
              </a:ext>
            </a:extLst>
          </p:cNvPr>
          <p:cNvSpPr/>
          <p:nvPr/>
        </p:nvSpPr>
        <p:spPr>
          <a:xfrm>
            <a:off x="728700" y="1534018"/>
            <a:ext cx="76866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numpy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as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def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Sigmoid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return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1./(1. +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np.exp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(-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lamda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1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([[0, 0], [0, 1], [1, 0], [1, 1]])                      # x: 4*2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([[0],[1],[1],[0]])                                     # t: 4*1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w1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([[-0.5, 0.5, 0.5], [-0.5, 0.5, -0.5]])                # w1: 2*3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w2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([[-0.5], [0.5], [-0.5]])                              # w2: 3*1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b1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np.array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([0, 0, 0])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range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(100):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Sigmoid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np.dot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w1) + b1)                                 # h: 4*3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Sigmoid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np.dot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w2))                                      # y: 4*1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np.multiply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-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np.multiply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(1 -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)))           #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4*1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*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np.multiply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(w2.T,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np.multiply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(1 -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)))  #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4*3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w2 = w2 -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np.dot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h.T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lamda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*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                         #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w1 = w1 -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np.dot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x.T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lamda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*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b1 = b1 -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lamda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* 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delta_h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ko-KR" sz="3200" dirty="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DD83FA-644C-42F6-8369-E5ECE05A9EC6}"/>
              </a:ext>
            </a:extLst>
          </p:cNvPr>
          <p:cNvSpPr/>
          <p:nvPr/>
        </p:nvSpPr>
        <p:spPr>
          <a:xfrm>
            <a:off x="398850" y="1585424"/>
            <a:ext cx="7992887" cy="4513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DB7ABDA-0B68-42EC-AB75-54ABCB441969}"/>
              </a:ext>
            </a:extLst>
          </p:cNvPr>
          <p:cNvSpPr txBox="1"/>
          <p:nvPr/>
        </p:nvSpPr>
        <p:spPr>
          <a:xfrm>
            <a:off x="191214" y="1034004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Backpropagation </a:t>
            </a:r>
            <a:r>
              <a:rPr lang="ko-KR" altLang="en-US" b="1" dirty="0">
                <a:solidFill>
                  <a:srgbClr val="0033CC"/>
                </a:solidFill>
              </a:rPr>
              <a:t>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7F028E7-9B3F-4996-8C34-040A119D93F3}"/>
              </a:ext>
            </a:extLst>
          </p:cNvPr>
          <p:cNvSpPr/>
          <p:nvPr/>
        </p:nvSpPr>
        <p:spPr>
          <a:xfrm>
            <a:off x="2718223" y="1039144"/>
            <a:ext cx="2797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XOR_Backpropagation</a:t>
            </a: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88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6AD8A72C-1D9D-479A-9EC8-88E9F4C6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99" y="1914163"/>
            <a:ext cx="6591300" cy="2054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7CC9A508-A1BA-4683-8773-A6EF28DA751C}"/>
                  </a:ext>
                </a:extLst>
              </p:cNvPr>
              <p:cNvSpPr/>
              <p:nvPr/>
            </p:nvSpPr>
            <p:spPr>
              <a:xfrm>
                <a:off x="2208690" y="2456992"/>
                <a:ext cx="52053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가는각진제목체" panose="02030600000101010101" pitchFamily="18" charset="-127"/>
                    <a:ea typeface="가는각진제목체" panose="02030600000101010101" pitchFamily="18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CC9A508-A1BA-4683-8773-A6EF28DA7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90" y="2456992"/>
                <a:ext cx="5205369" cy="307777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ReLU에 대한 이미지 검색결과">
            <a:extLst>
              <a:ext uri="{FF2B5EF4-FFF2-40B4-BE49-F238E27FC236}">
                <a16:creationId xmlns:a16="http://schemas.microsoft.com/office/drawing/2014/main" xmlns="" id="{44B85F22-566F-4F11-9A6A-45AD3C98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916665"/>
            <a:ext cx="3565376" cy="20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2BE2B0-3E86-4CF9-8477-3A5EB9F13683}"/>
              </a:ext>
            </a:extLst>
          </p:cNvPr>
          <p:cNvSpPr txBox="1"/>
          <p:nvPr/>
        </p:nvSpPr>
        <p:spPr>
          <a:xfrm>
            <a:off x="325283" y="1060973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Vanishing Gradient</a:t>
            </a:r>
            <a:r>
              <a:rPr lang="ko-KR" altLang="en-US" b="1" dirty="0">
                <a:solidFill>
                  <a:srgbClr val="0033CC"/>
                </a:solidFill>
              </a:rPr>
              <a:t>와 </a:t>
            </a:r>
            <a:r>
              <a:rPr lang="en-US" altLang="ko-KR" b="1" dirty="0" err="1">
                <a:solidFill>
                  <a:srgbClr val="0033CC"/>
                </a:solidFill>
              </a:rPr>
              <a:t>ReLU</a:t>
            </a:r>
            <a:r>
              <a:rPr lang="en-US" altLang="ko-KR" b="1" dirty="0">
                <a:solidFill>
                  <a:srgbClr val="0033CC"/>
                </a:solidFill>
              </a:rPr>
              <a:t> </a:t>
            </a:r>
            <a:r>
              <a:rPr lang="ko-KR" altLang="en-US" b="1" dirty="0">
                <a:solidFill>
                  <a:srgbClr val="0033CC"/>
                </a:solidFill>
              </a:rPr>
              <a:t>함수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22F9D4-5ED9-44FE-A5AF-B12E7355A458}"/>
              </a:ext>
            </a:extLst>
          </p:cNvPr>
          <p:cNvSpPr txBox="1"/>
          <p:nvPr/>
        </p:nvSpPr>
        <p:spPr>
          <a:xfrm>
            <a:off x="395536" y="1476182"/>
            <a:ext cx="856866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/>
            </a:lvl1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Deep Learning 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모형은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Vanishing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gradient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과 </a:t>
            </a:r>
            <a:r>
              <a:rPr lang="en-US" altLang="ko-KR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Overfitting</a:t>
            </a:r>
            <a:r>
              <a:rPr lang="ko-KR" altLang="en-US" sz="14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문제에 직면함</a:t>
            </a:r>
            <a:endParaRPr lang="en-US" altLang="ko-KR" sz="14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27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94FC66-E083-4206-8D71-C50665507A1D}"/>
              </a:ext>
            </a:extLst>
          </p:cNvPr>
          <p:cNvSpPr txBox="1"/>
          <p:nvPr/>
        </p:nvSpPr>
        <p:spPr>
          <a:xfrm>
            <a:off x="374561" y="1115232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Sigmoid </a:t>
            </a:r>
            <a:r>
              <a:rPr lang="ko-KR" altLang="en-US" b="1" dirty="0">
                <a:solidFill>
                  <a:srgbClr val="0033CC"/>
                </a:solidFill>
              </a:rPr>
              <a:t>함수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BDA340B8-42AC-4C18-A983-49770FC89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" y="2990669"/>
            <a:ext cx="5342535" cy="3218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F6C8757-CF62-4C0C-8F24-E6C84161C5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83527"/>
            <a:ext cx="1481328" cy="2791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92B9DB5-5A89-43A8-ACC8-E002039C4B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86718"/>
            <a:ext cx="5336439" cy="3645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D88887-7C91-467A-9007-6AB9284F35E9}"/>
              </a:ext>
            </a:extLst>
          </p:cNvPr>
          <p:cNvSpPr txBox="1"/>
          <p:nvPr/>
        </p:nvSpPr>
        <p:spPr>
          <a:xfrm>
            <a:off x="229893" y="1484564"/>
            <a:ext cx="8568666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활성함수는 자극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대한 반응의 크기를 나타내는 함수로 자극이 커지면 단조 증가하는 형태를 가진다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또한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입력을 출력으로 전환하는 과정에서 비선형적 연결을 만들어 함수관계를 정교하게 튜닝한다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단점으로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Saturation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현상이 발생하고 완만한 구간에서 수렴속도가 느려 진다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exp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계산이 포함되어 계산속도가 느리다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23C116B-B68A-4B77-84C2-FCD53E06CDB0}"/>
              </a:ext>
            </a:extLst>
          </p:cNvPr>
          <p:cNvSpPr txBox="1"/>
          <p:nvPr/>
        </p:nvSpPr>
        <p:spPr>
          <a:xfrm>
            <a:off x="519229" y="4260565"/>
            <a:ext cx="128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33CC"/>
                </a:solidFill>
              </a:rPr>
              <a:t>ReLU</a:t>
            </a:r>
            <a:r>
              <a:rPr lang="en-US" altLang="ko-KR" b="1" dirty="0">
                <a:solidFill>
                  <a:srgbClr val="0033CC"/>
                </a:solidFill>
              </a:rPr>
              <a:t> </a:t>
            </a:r>
            <a:r>
              <a:rPr lang="ko-KR" altLang="en-US" b="1" dirty="0">
                <a:solidFill>
                  <a:srgbClr val="0033CC"/>
                </a:solidFill>
              </a:rPr>
              <a:t>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AA65AA8-CE58-4D41-BC62-9E594CFF3A19}"/>
              </a:ext>
            </a:extLst>
          </p:cNvPr>
          <p:cNvSpPr txBox="1"/>
          <p:nvPr/>
        </p:nvSpPr>
        <p:spPr>
          <a:xfrm>
            <a:off x="374561" y="4629897"/>
            <a:ext cx="8568666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비선형적 특성을 가지지만 미분 값이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0, 1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간단하게 계산된다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Gradient Vanishing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가능성이 작다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히든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레이어 구간에서 </a:t>
            </a: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시그모이드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함수 대신 사용할 수 있다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최종 레이어의 활성함수는 반드시 </a:t>
            </a: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시그모이드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함수를 사용한다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Leakly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ReLU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eLU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등 변종 함수들이 많이 제안되었다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3EB22-82FE-4A99-9D43-70616EE5D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0192" y="4869160"/>
            <a:ext cx="2279749" cy="73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41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12" name="Picture 4" descr="dropout neural에 대한 이미지 검색결과">
            <a:extLst>
              <a:ext uri="{FF2B5EF4-FFF2-40B4-BE49-F238E27FC236}">
                <a16:creationId xmlns:a16="http://schemas.microsoft.com/office/drawing/2014/main" xmlns="" id="{7581006E-147C-4BC7-AAE2-B05DC48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5" y="1995454"/>
            <a:ext cx="3371049" cy="18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739C597E-01A1-4612-8318-BFF0209BA06E}"/>
                  </a:ext>
                </a:extLst>
              </p:cNvPr>
              <p:cNvSpPr/>
              <p:nvPr/>
            </p:nvSpPr>
            <p:spPr>
              <a:xfrm>
                <a:off x="5273894" y="2406692"/>
                <a:ext cx="2879891" cy="978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𝐵𝑁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altLang="ko-KR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39C597E-01A1-4612-8318-BFF0209BA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894" y="2406692"/>
                <a:ext cx="2879891" cy="978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98D49A4-BA9A-4BD0-8D3E-2D0403FF6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356" y="3843306"/>
            <a:ext cx="4389288" cy="2436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2AAAB7-8A23-4CD7-80A2-8AC53C3B6A81}"/>
              </a:ext>
            </a:extLst>
          </p:cNvPr>
          <p:cNvSpPr txBox="1"/>
          <p:nvPr/>
        </p:nvSpPr>
        <p:spPr>
          <a:xfrm>
            <a:off x="287667" y="1303502"/>
            <a:ext cx="856866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/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2006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년 이후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오버피팅을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방지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 수렴속도를 개선 분야에서 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드롭아웃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배치정규화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ADAM Optimizer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등 많은 연구 성과에 의해 비약적인 발전을 하게 됨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64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7667" y="1100543"/>
            <a:ext cx="8568666" cy="17666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은 자동 특징 </a:t>
            </a:r>
            <a:r>
              <a:rPr lang="ko-KR" altLang="en-US" dirty="0" err="1"/>
              <a:t>추출기</a:t>
            </a:r>
            <a:r>
              <a:rPr lang="en-US" altLang="ko-KR" dirty="0"/>
              <a:t>(Feature Extractor)</a:t>
            </a:r>
            <a:r>
              <a:rPr lang="ko-KR" altLang="en-US" dirty="0"/>
              <a:t> 임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이 나오기 전에는 사람의 얼굴에서 특징을 만들어내는 과정을 직접 코딩해야 했는데 이제는 </a:t>
            </a:r>
            <a:r>
              <a:rPr lang="en-US" altLang="ko-KR" dirty="0"/>
              <a:t>CNN</a:t>
            </a:r>
            <a:r>
              <a:rPr lang="ko-KR" altLang="en-US" dirty="0"/>
              <a:t>이 이러한 작업을 대신하기도 하고 많은 특징 정보를 만들어 낼 수 있음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사람이 물체를 볼 때</a:t>
            </a:r>
            <a:r>
              <a:rPr lang="en-US" altLang="ko-KR" dirty="0"/>
              <a:t>, </a:t>
            </a:r>
            <a:r>
              <a:rPr lang="ko-KR" altLang="en-US" dirty="0"/>
              <a:t>세밀하게 다 보는 것이 아니고 전반적인 </a:t>
            </a:r>
            <a:r>
              <a:rPr lang="en-US" altLang="ko-KR" dirty="0"/>
              <a:t>Shape, </a:t>
            </a:r>
            <a:r>
              <a:rPr lang="ko-KR" altLang="en-US" dirty="0"/>
              <a:t>특징을 봄</a:t>
            </a:r>
            <a:r>
              <a:rPr lang="en-US" altLang="ko-KR" dirty="0"/>
              <a:t>. CNN</a:t>
            </a:r>
            <a:r>
              <a:rPr lang="ko-KR" altLang="en-US" dirty="0"/>
              <a:t>의 원리임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차원으로 데이터를 처리하기 때문에 일반적인 신경망 모형에 비해 유리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고차원의 이미지를 윤곽선</a:t>
            </a:r>
            <a:r>
              <a:rPr lang="en-US" altLang="ko-KR" dirty="0"/>
              <a:t>(</a:t>
            </a:r>
            <a:r>
              <a:rPr lang="ko-KR" altLang="en-US" dirty="0"/>
              <a:t>좌측 </a:t>
            </a:r>
            <a:r>
              <a:rPr lang="en-US" altLang="ko-KR" dirty="0"/>
              <a:t>Layer)</a:t>
            </a:r>
            <a:r>
              <a:rPr lang="ko-KR" altLang="en-US" dirty="0"/>
              <a:t>부터 세세한 특징</a:t>
            </a:r>
            <a:r>
              <a:rPr lang="en-US" altLang="ko-KR" dirty="0"/>
              <a:t>(</a:t>
            </a:r>
            <a:r>
              <a:rPr lang="ko-KR" altLang="en-US" dirty="0"/>
              <a:t>우측 </a:t>
            </a:r>
            <a:r>
              <a:rPr lang="en-US" altLang="ko-KR" dirty="0"/>
              <a:t>Layer)</a:t>
            </a:r>
            <a:r>
              <a:rPr lang="ko-KR" altLang="en-US" dirty="0"/>
              <a:t>까지 따로 분리할 수 있음</a:t>
            </a:r>
            <a:endParaRPr lang="en-US" altLang="ko-KR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051C22-A927-4C71-99C3-12A0A3DE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15" y="3642409"/>
            <a:ext cx="3707904" cy="1891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87AA39-245A-43A2-8BB7-17721393C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3387921"/>
            <a:ext cx="3240360" cy="25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9" y="1067178"/>
            <a:ext cx="8568666" cy="245605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CNN</a:t>
            </a:r>
            <a:r>
              <a:rPr lang="ko-KR" altLang="en-US" dirty="0"/>
              <a:t> 처리 과정은 크게 두 과정을 구분됨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첫번째 과정은 이미지로부터 </a:t>
            </a:r>
            <a:r>
              <a:rPr lang="en-US" altLang="ko-KR" dirty="0"/>
              <a:t>Feature</a:t>
            </a:r>
            <a:r>
              <a:rPr lang="ko-KR" altLang="en-US" dirty="0"/>
              <a:t>를</a:t>
            </a:r>
            <a:r>
              <a:rPr lang="en-US" altLang="ko-KR" dirty="0"/>
              <a:t> Extraction</a:t>
            </a:r>
            <a:r>
              <a:rPr lang="ko-KR" altLang="en-US" dirty="0"/>
              <a:t> 하는 과정이고 다음은 </a:t>
            </a:r>
            <a:r>
              <a:rPr lang="en-US" altLang="ko-KR" dirty="0"/>
              <a:t>Feature</a:t>
            </a:r>
            <a:r>
              <a:rPr lang="ko-KR" altLang="en-US" dirty="0"/>
              <a:t>를 이용하여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딥러닝을</a:t>
            </a:r>
            <a:r>
              <a:rPr lang="ko-KR" altLang="en-US" dirty="0"/>
              <a:t> 수행하는 과정임</a:t>
            </a:r>
            <a:endParaRPr lang="en-US" altLang="ko-KR" dirty="0"/>
          </a:p>
          <a:p>
            <a:r>
              <a:rPr lang="en-US" altLang="ko-KR" dirty="0"/>
              <a:t>Feature Extraction</a:t>
            </a:r>
            <a:r>
              <a:rPr lang="ko-KR" altLang="en-US" dirty="0"/>
              <a:t>은 </a:t>
            </a:r>
            <a:r>
              <a:rPr lang="en-US" altLang="ko-KR" dirty="0"/>
              <a:t>Convolution layer</a:t>
            </a:r>
            <a:r>
              <a:rPr lang="ko-KR" altLang="en-US" dirty="0"/>
              <a:t>를 이용하여 이미지의 특징을 추출하고 </a:t>
            </a:r>
            <a:r>
              <a:rPr lang="en-US" altLang="ko-KR" dirty="0"/>
              <a:t>Pooling Layer</a:t>
            </a:r>
            <a:r>
              <a:rPr lang="ko-KR" altLang="en-US" dirty="0"/>
              <a:t>에서 </a:t>
            </a:r>
            <a:r>
              <a:rPr lang="ko-KR" altLang="en-US" dirty="0" err="1"/>
              <a:t>대표값을</a:t>
            </a:r>
            <a:r>
              <a:rPr lang="ko-KR" altLang="en-US" dirty="0"/>
              <a:t> 만드는 과정을 반복하여 특징을 단순화 함</a:t>
            </a:r>
            <a:endParaRPr lang="en-US" altLang="ko-KR" dirty="0"/>
          </a:p>
          <a:p>
            <a:r>
              <a:rPr lang="ko-KR" altLang="en-US" dirty="0"/>
              <a:t>단순화된 특징은 이미지를 구별할 수 있는 간결한 특징만 남고 판별에 도움이 되지 않는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자세한 이미지 정보는 삭제하는 원리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은 사람이 이미지를 인식하는 과정과 유사함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사람이 이미지를 볼 때</a:t>
            </a:r>
            <a:r>
              <a:rPr lang="en-US" altLang="ko-KR" dirty="0"/>
              <a:t>, </a:t>
            </a:r>
            <a:r>
              <a:rPr lang="ko-KR" altLang="en-US" dirty="0"/>
              <a:t>이미지 전체를 학습하는 것이 아니라 몇 개의 특징을 학습한다고 함</a:t>
            </a:r>
            <a:endParaRPr lang="en-US" altLang="ko-KR" dirty="0"/>
          </a:p>
        </p:txBody>
      </p:sp>
      <p:pic>
        <p:nvPicPr>
          <p:cNvPr id="2050" name="Picture 2" descr="http://cfile22.uf.tistory.com/image/214ABC4455DEBDF3222C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26" y="3839050"/>
            <a:ext cx="6011883" cy="23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xmlns="" id="{79598E70-09AC-4812-9CCE-30F290DE5170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5002A4E-8593-4BBD-9040-C41754FB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67" y="1114286"/>
            <a:ext cx="8568666" cy="20128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우리가 학습할 그림은 아래와 같이 가로</a:t>
            </a:r>
            <a:r>
              <a:rPr lang="en-US" altLang="ko-KR" dirty="0"/>
              <a:t>*</a:t>
            </a:r>
            <a:r>
              <a:rPr lang="ko-KR" altLang="en-US" dirty="0"/>
              <a:t>세로</a:t>
            </a:r>
            <a:r>
              <a:rPr lang="en-US" altLang="ko-KR" dirty="0"/>
              <a:t>*3(R, G, B) </a:t>
            </a:r>
            <a:r>
              <a:rPr lang="ko-KR" altLang="en-US" dirty="0"/>
              <a:t>형식의 </a:t>
            </a:r>
            <a:r>
              <a:rPr lang="en-US" altLang="ko-KR" dirty="0"/>
              <a:t>3</a:t>
            </a:r>
            <a:r>
              <a:rPr lang="ko-KR" altLang="en-US" dirty="0"/>
              <a:t>차원 행렬정보임</a:t>
            </a:r>
            <a:endParaRPr lang="en-US" altLang="ko-KR" dirty="0"/>
          </a:p>
          <a:p>
            <a:r>
              <a:rPr lang="ko-KR" altLang="en-US" dirty="0"/>
              <a:t>이 이미지에 우측의 작은 필터를 끼워보자</a:t>
            </a:r>
            <a:r>
              <a:rPr lang="en-US" altLang="ko-KR" dirty="0"/>
              <a:t>. </a:t>
            </a: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우리는 필터를 통해 그림을 볼 것임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필터는 </a:t>
            </a:r>
            <a:r>
              <a:rPr lang="en-US" altLang="ko-KR" dirty="0"/>
              <a:t>5*5*3</a:t>
            </a:r>
            <a:r>
              <a:rPr lang="ko-KR" altLang="en-US" dirty="0"/>
              <a:t>개의 정보를 하나의 값으로 변환하여 정보를 축약함</a:t>
            </a:r>
            <a:endParaRPr lang="en-US" altLang="ko-KR" dirty="0"/>
          </a:p>
          <a:p>
            <a:r>
              <a:rPr lang="ko-KR" altLang="en-US" dirty="0"/>
              <a:t>이 필터의 정보가 하나의 값으로 변환되는 과정은 </a:t>
            </a:r>
            <a:endParaRPr lang="en-US" altLang="ko-KR" dirty="0"/>
          </a:p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채널에 </a:t>
            </a:r>
            <a:r>
              <a:rPr lang="en-US" altLang="ko-KR" dirty="0"/>
              <a:t>5*5 </a:t>
            </a:r>
            <a:r>
              <a:rPr lang="ko-KR" altLang="en-US" dirty="0"/>
              <a:t>개의 이미지 정보를 임의의 </a:t>
            </a:r>
            <a:r>
              <a:rPr lang="en-US" altLang="ko-KR" dirty="0"/>
              <a:t>5*5 W</a:t>
            </a:r>
            <a:r>
              <a:rPr lang="ko-KR" altLang="en-US" dirty="0"/>
              <a:t>에 </a:t>
            </a:r>
            <a:r>
              <a:rPr lang="en-US" altLang="ko-KR" dirty="0"/>
              <a:t>elementwise </a:t>
            </a:r>
            <a:r>
              <a:rPr lang="ko-KR" altLang="en-US" dirty="0"/>
              <a:t>곱을 하여 채널 별로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모두 합하여 하나의 값을 생성함</a:t>
            </a:r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, 5*5 </a:t>
            </a:r>
            <a:r>
              <a:rPr lang="ko-KR" altLang="en-US" dirty="0"/>
              <a:t>는 커널 사이즈임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50" y="3575404"/>
            <a:ext cx="1561727" cy="25860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60" y="3327515"/>
            <a:ext cx="2478679" cy="2838982"/>
          </a:xfrm>
          <a:prstGeom prst="rect">
            <a:avLst/>
          </a:prstGeo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xmlns="" id="{3E616D02-17B7-469A-8776-3565C6F9C562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EAB77D3-3300-4EFA-B607-2C3AAAC33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77614"/>
            <a:ext cx="2362086" cy="25888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666" y="1114286"/>
            <a:ext cx="8748829" cy="20621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편의 상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7*7 </a:t>
            </a:r>
            <a:r>
              <a:rPr lang="ko-KR" altLang="en-US" dirty="0"/>
              <a:t>이미지가 있고 필터는 </a:t>
            </a:r>
            <a:r>
              <a:rPr lang="en-US" altLang="ko-KR" dirty="0"/>
              <a:t>3*3 </a:t>
            </a:r>
            <a:r>
              <a:rPr lang="ko-KR" altLang="en-US" dirty="0"/>
              <a:t>라고 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필터를 좌에서 우로 한 </a:t>
            </a:r>
            <a:r>
              <a:rPr lang="ko-KR" altLang="en-US" dirty="0" err="1"/>
              <a:t>칸씩</a:t>
            </a:r>
            <a:r>
              <a:rPr lang="ko-KR" altLang="en-US" dirty="0"/>
              <a:t> 이동</a:t>
            </a:r>
            <a:r>
              <a:rPr lang="en-US" altLang="ko-KR" dirty="0"/>
              <a:t>(Stride=1)</a:t>
            </a:r>
            <a:r>
              <a:rPr lang="ko-KR" altLang="en-US" dirty="0"/>
              <a:t>하여 만들 수 있는 이동 회수는 </a:t>
            </a:r>
            <a:r>
              <a:rPr lang="en-US" altLang="ko-KR" dirty="0"/>
              <a:t>5*5</a:t>
            </a:r>
            <a:r>
              <a:rPr lang="ko-KR" altLang="en-US" dirty="0"/>
              <a:t>개임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모든 이동에 대해 필터의 출력 값은 같은 가중 값으로 계산하여 좌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위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아래로 내려가면서 출력 생성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만약 두 칸 씩 이동</a:t>
            </a:r>
            <a:r>
              <a:rPr lang="en-US" altLang="ko-KR" dirty="0"/>
              <a:t> (Stride=2) </a:t>
            </a:r>
            <a:r>
              <a:rPr lang="ko-KR" altLang="en-US" dirty="0"/>
              <a:t>하면 이동 회수는 </a:t>
            </a:r>
            <a:r>
              <a:rPr lang="en-US" altLang="ko-KR" dirty="0"/>
              <a:t>3*3</a:t>
            </a:r>
            <a:r>
              <a:rPr lang="ko-KR" altLang="en-US" dirty="0"/>
              <a:t>개임</a:t>
            </a:r>
            <a:endParaRPr lang="en-US" altLang="ko-KR" dirty="0"/>
          </a:p>
          <a:p>
            <a:r>
              <a:rPr lang="en-US" altLang="ko-KR" dirty="0"/>
              <a:t>N*N </a:t>
            </a:r>
            <a:r>
              <a:rPr lang="ko-KR" altLang="en-US" dirty="0"/>
              <a:t>이미지에 대해 </a:t>
            </a:r>
            <a:r>
              <a:rPr lang="en-US" altLang="ko-KR" dirty="0"/>
              <a:t>F*F </a:t>
            </a:r>
            <a:r>
              <a:rPr lang="ko-KR" altLang="en-US" dirty="0"/>
              <a:t>필터를 통과 시키면</a:t>
            </a:r>
            <a:r>
              <a:rPr lang="en-US" altLang="ko-KR" dirty="0"/>
              <a:t>,</a:t>
            </a:r>
            <a:r>
              <a:rPr lang="ko-KR" altLang="en-US" dirty="0"/>
              <a:t> 이동회수는 </a:t>
            </a:r>
            <a:r>
              <a:rPr lang="en-US" altLang="ko-KR" dirty="0"/>
              <a:t>(N-F)/Stride + 1 </a:t>
            </a:r>
            <a:r>
              <a:rPr lang="ko-KR" altLang="en-US" dirty="0"/>
              <a:t>이 됨</a:t>
            </a:r>
            <a:endParaRPr lang="en-US" altLang="ko-KR" dirty="0"/>
          </a:p>
          <a:p>
            <a:r>
              <a:rPr lang="ko-KR" altLang="en-US" dirty="0"/>
              <a:t>원본 이미지의 차원은 필터를 통과하면서 점차 줄어들어 작은 이미지로 변환됨</a:t>
            </a:r>
            <a:endParaRPr lang="en-US" altLang="ko-KR" dirty="0"/>
          </a:p>
          <a:p>
            <a:r>
              <a:rPr lang="ko-KR" altLang="en-US" dirty="0"/>
              <a:t>이를 방지하기 위해 </a:t>
            </a:r>
            <a:r>
              <a:rPr lang="en-US" altLang="ko-KR" dirty="0"/>
              <a:t>Zero Padding</a:t>
            </a:r>
            <a:r>
              <a:rPr lang="ko-KR" altLang="en-US" dirty="0"/>
              <a:t>을 사용하기도 함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413618"/>
            <a:ext cx="2570662" cy="2516882"/>
          </a:xfrm>
          <a:prstGeom prst="rect">
            <a:avLst/>
          </a:prstGeo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xmlns="" id="{0FF11B8F-469F-4259-B475-B930B697C6D6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0E90F7-AB1C-4C58-8540-CC548C298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648A430-748C-4E63-85BC-F447A4007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7" y="3581628"/>
            <a:ext cx="2509023" cy="23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3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90" y="3091275"/>
            <a:ext cx="5312712" cy="3181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00495"/>
            <a:ext cx="2304256" cy="246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7" y="4651089"/>
            <a:ext cx="18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32*32*3 Image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24FD7CF-E96A-4146-A25D-F05B6D781000}"/>
              </a:ext>
            </a:extLst>
          </p:cNvPr>
          <p:cNvSpPr txBox="1"/>
          <p:nvPr/>
        </p:nvSpPr>
        <p:spPr>
          <a:xfrm>
            <a:off x="287667" y="1114286"/>
            <a:ext cx="8568666" cy="17173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우리가 학습할 그림은 아래와 같이 가로</a:t>
            </a:r>
            <a:r>
              <a:rPr lang="en-US" altLang="ko-KR" dirty="0"/>
              <a:t>*</a:t>
            </a:r>
            <a:r>
              <a:rPr lang="ko-KR" altLang="en-US" dirty="0"/>
              <a:t>세로</a:t>
            </a:r>
            <a:r>
              <a:rPr lang="en-US" altLang="ko-KR" dirty="0"/>
              <a:t>*3(R, G, B) </a:t>
            </a:r>
            <a:r>
              <a:rPr lang="ko-KR" altLang="en-US" dirty="0"/>
              <a:t>형식의 </a:t>
            </a:r>
            <a:r>
              <a:rPr lang="en-US" altLang="ko-KR" dirty="0"/>
              <a:t>3</a:t>
            </a:r>
            <a:r>
              <a:rPr lang="ko-KR" altLang="en-US" dirty="0"/>
              <a:t>차원 행렬정보임</a:t>
            </a:r>
            <a:endParaRPr lang="en-US" altLang="ko-KR" dirty="0"/>
          </a:p>
          <a:p>
            <a:r>
              <a:rPr lang="ko-KR" altLang="en-US" dirty="0"/>
              <a:t>이 이미지에 작은 필터를 끼워보자</a:t>
            </a:r>
            <a:r>
              <a:rPr lang="en-US" altLang="ko-KR" dirty="0"/>
              <a:t>. </a:t>
            </a:r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우리는 필터를 통해 그림을 볼 것임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필터는 </a:t>
            </a:r>
            <a:r>
              <a:rPr lang="en-US" altLang="ko-KR" dirty="0"/>
              <a:t>5*5*3</a:t>
            </a:r>
            <a:r>
              <a:rPr lang="ko-KR" altLang="en-US" dirty="0"/>
              <a:t>개의 정보를 하나의 값으로 변환하여 정보를 축약함</a:t>
            </a:r>
            <a:endParaRPr lang="en-US" altLang="ko-KR" dirty="0"/>
          </a:p>
          <a:p>
            <a:r>
              <a:rPr lang="ko-KR" altLang="en-US" dirty="0"/>
              <a:t>필터를 통과한 값은 </a:t>
            </a:r>
            <a:r>
              <a:rPr lang="en-US" altLang="ko-KR" dirty="0"/>
              <a:t>28*28</a:t>
            </a:r>
            <a:r>
              <a:rPr lang="ko-KR" altLang="en-US" dirty="0"/>
              <a:t>개의 값이 생성됨</a:t>
            </a:r>
            <a:endParaRPr lang="en-US" altLang="ko-KR" dirty="0"/>
          </a:p>
          <a:p>
            <a:r>
              <a:rPr lang="ko-KR" altLang="en-US" dirty="0"/>
              <a:t>가중치를 바꿔가면서 </a:t>
            </a:r>
            <a:r>
              <a:rPr lang="en-US" altLang="ko-KR" dirty="0"/>
              <a:t>6</a:t>
            </a:r>
            <a:r>
              <a:rPr lang="ko-KR" altLang="en-US" dirty="0"/>
              <a:t>번 반복하면 </a:t>
            </a:r>
            <a:r>
              <a:rPr lang="en-US" altLang="ko-KR" dirty="0"/>
              <a:t>28*28*6</a:t>
            </a:r>
            <a:r>
              <a:rPr lang="ko-KR" altLang="en-US" dirty="0"/>
              <a:t>개의 그림이 생성됨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몇 번 반복할 것인가를 적당하게 정하여야 함 </a:t>
            </a:r>
            <a:endParaRPr lang="en-US" altLang="ko-KR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A2E01309-CDD3-4194-B0F4-133BD226F99A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EC8B564-7DC5-4BDC-8D19-62A26E84D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3.0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기계학습 이해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031EC43-7D1C-4E7B-AACA-08145965F96B}"/>
              </a:ext>
            </a:extLst>
          </p:cNvPr>
          <p:cNvSpPr txBox="1"/>
          <p:nvPr/>
        </p:nvSpPr>
        <p:spPr>
          <a:xfrm>
            <a:off x="287667" y="1100543"/>
            <a:ext cx="8568666" cy="23083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ko-KR" altLang="en-US" dirty="0" err="1"/>
              <a:t>제프리</a:t>
            </a:r>
            <a:r>
              <a:rPr lang="ko-KR" altLang="en-US" dirty="0"/>
              <a:t> </a:t>
            </a:r>
            <a:r>
              <a:rPr lang="ko-KR" altLang="en-US" dirty="0" err="1"/>
              <a:t>힌튼은</a:t>
            </a:r>
            <a:r>
              <a:rPr lang="ko-KR" altLang="en-US" dirty="0"/>
              <a:t> </a:t>
            </a:r>
            <a:r>
              <a:rPr lang="ko-KR" altLang="en-US" dirty="0" err="1"/>
              <a:t>손글씨</a:t>
            </a:r>
            <a:r>
              <a:rPr lang="ko-KR" altLang="en-US" dirty="0"/>
              <a:t> 숫자를 인식할 수 있는 딥러닝 모형에 관한 논문을 발표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인간보다 더 정확한 결과</a:t>
            </a:r>
            <a:r>
              <a:rPr lang="en-US" altLang="ko-KR" dirty="0"/>
              <a:t>(98%)</a:t>
            </a:r>
            <a:r>
              <a:rPr lang="ko-KR" altLang="en-US" dirty="0"/>
              <a:t>를 기록하여 인간보다 컴퓨터가 더 잘할 수 있다는 가능성을 보임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 err="1"/>
              <a:t>고사양</a:t>
            </a:r>
            <a:r>
              <a:rPr lang="ko-KR" altLang="en-US" dirty="0"/>
              <a:t> 컴퓨터의 성능과 빅데이터가 결합되어 다른 </a:t>
            </a:r>
            <a:r>
              <a:rPr lang="ko-KR" altLang="en-US" dirty="0" err="1"/>
              <a:t>머신러닝</a:t>
            </a:r>
            <a:r>
              <a:rPr lang="ko-KR" altLang="en-US" dirty="0"/>
              <a:t> 기법 보다 좋은 결과를 나타내는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여러 사례가 나타남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지금 </a:t>
            </a:r>
            <a:r>
              <a:rPr lang="ko-KR" altLang="en-US" dirty="0" err="1"/>
              <a:t>딥러닝은</a:t>
            </a:r>
            <a:r>
              <a:rPr lang="ko-KR" altLang="en-US" dirty="0"/>
              <a:t> 전세계에서 가장 핫</a:t>
            </a:r>
            <a:r>
              <a:rPr lang="en-US" altLang="ko-KR" dirty="0"/>
              <a:t>(Hot)</a:t>
            </a:r>
            <a:r>
              <a:rPr lang="ko-KR" altLang="en-US" dirty="0"/>
              <a:t>한 분야임  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휴대폰 지문인식</a:t>
            </a:r>
            <a:r>
              <a:rPr lang="en-US" altLang="ko-KR" dirty="0"/>
              <a:t>, </a:t>
            </a:r>
            <a:r>
              <a:rPr lang="ko-KR" altLang="en-US" dirty="0"/>
              <a:t>음성인식</a:t>
            </a:r>
            <a:r>
              <a:rPr lang="en-US" altLang="ko-KR" dirty="0"/>
              <a:t>, </a:t>
            </a:r>
            <a:r>
              <a:rPr lang="ko-KR" altLang="en-US" dirty="0"/>
              <a:t>인공지능 비서에서 자율주행 자동차까지 </a:t>
            </a:r>
            <a:r>
              <a:rPr lang="ko-KR" altLang="en-US" dirty="0" err="1"/>
              <a:t>머신러닝의</a:t>
            </a:r>
            <a:r>
              <a:rPr lang="ko-KR" altLang="en-US" dirty="0"/>
              <a:t> 분야는 엄청난 발전을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하고 있음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Machine Learning: </a:t>
            </a:r>
            <a:r>
              <a:rPr lang="ko-KR" altLang="en-US" dirty="0"/>
              <a:t>명시적 프로그래밍 없이 컴퓨터 스스로 학습할 수 있는 능력을 갖추게 하는 분야</a:t>
            </a:r>
            <a:endParaRPr lang="en-US" altLang="ko-KR" dirty="0"/>
          </a:p>
        </p:txBody>
      </p:sp>
      <p:graphicFrame>
        <p:nvGraphicFramePr>
          <p:cNvPr id="40" name="다이어그램 39">
            <a:extLst>
              <a:ext uri="{FF2B5EF4-FFF2-40B4-BE49-F238E27FC236}">
                <a16:creationId xmlns:a16="http://schemas.microsoft.com/office/drawing/2014/main" xmlns="" id="{42C1707A-50C1-4054-B435-8450C282E2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454853"/>
              </p:ext>
            </p:extLst>
          </p:nvPr>
        </p:nvGraphicFramePr>
        <p:xfrm>
          <a:off x="2851840" y="3984501"/>
          <a:ext cx="3440319" cy="2250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FB363B1-83B5-4C87-ADCA-A48CA55D3FCA}"/>
              </a:ext>
            </a:extLst>
          </p:cNvPr>
          <p:cNvSpPr txBox="1"/>
          <p:nvPr/>
        </p:nvSpPr>
        <p:spPr>
          <a:xfrm>
            <a:off x="3146278" y="3557797"/>
            <a:ext cx="205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Machine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057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667" y="1114286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이 과정을 반복하면서 원본 이미지는 </a:t>
            </a:r>
            <a:r>
              <a:rPr lang="en-US" altLang="ko-KR" dirty="0"/>
              <a:t>Feature Map</a:t>
            </a:r>
            <a:r>
              <a:rPr lang="ko-KR" altLang="en-US" dirty="0"/>
              <a:t>으로 바뀌는 것임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2801800"/>
            <a:ext cx="6896100" cy="3028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3848" y="2743653"/>
            <a:ext cx="1720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28*28image*6</a:t>
            </a:r>
            <a:r>
              <a:rPr lang="ko-KR" altLang="en-US" sz="16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2944" y="2743653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24*24image *10</a:t>
            </a:r>
            <a:r>
              <a:rPr lang="ko-KR" altLang="en-US" sz="160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개</a:t>
            </a:r>
            <a:r>
              <a:rPr lang="en-US" altLang="ko-KR" sz="16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 </a:t>
            </a:r>
            <a:endParaRPr lang="ko-KR" altLang="en-US" sz="16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B8B56E87-8FF8-489A-A83C-D0AEF6B5D9E1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B23E318-3DD9-484D-88AD-05C14A1A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CB301EC-503B-4584-8F57-CF9D6705DCA6}"/>
              </a:ext>
            </a:extLst>
          </p:cNvPr>
          <p:cNvSpPr txBox="1"/>
          <p:nvPr/>
        </p:nvSpPr>
        <p:spPr>
          <a:xfrm>
            <a:off x="323529" y="1067178"/>
            <a:ext cx="8568666" cy="58477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Conv. Layer</a:t>
            </a:r>
            <a:r>
              <a:rPr lang="ko-KR" altLang="en-US" dirty="0"/>
              <a:t>는 특징을 추출하고 </a:t>
            </a:r>
            <a:r>
              <a:rPr lang="en-US" altLang="ko-KR" dirty="0"/>
              <a:t>Max-Pooling Layer</a:t>
            </a:r>
            <a:r>
              <a:rPr lang="ko-KR" altLang="en-US" dirty="0"/>
              <a:t>는 이미지의 잡음을 제거 하면서 동시에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차원을 축소하여 고차원 이미지의 </a:t>
            </a:r>
            <a:r>
              <a:rPr lang="ko-KR" altLang="en-US" dirty="0" err="1"/>
              <a:t>계산량을</a:t>
            </a:r>
            <a:r>
              <a:rPr lang="ko-KR" altLang="en-US" dirty="0"/>
              <a:t> 줄여 줌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6306BC7-D540-442E-8E55-F21649993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3" y="2687942"/>
            <a:ext cx="2790825" cy="2657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6F011D6-0EFA-4F0D-9F91-3E098BEC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15" y="1833197"/>
            <a:ext cx="1190625" cy="8953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0250EDC-C91D-4707-8E7F-456647A93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92" y="2684444"/>
            <a:ext cx="1190625" cy="895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E6570D8-A2BC-438A-A500-9D4A0D23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32929"/>
            <a:ext cx="1190625" cy="8953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8B85D7F-65A9-413A-88CC-805FE65B9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30927"/>
            <a:ext cx="1190625" cy="895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1D08C5A-10C7-4952-B6C9-07FDACC98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270108"/>
            <a:ext cx="1190625" cy="895350"/>
          </a:xfrm>
          <a:prstGeom prst="rect">
            <a:avLst/>
          </a:prstGeom>
        </p:spPr>
      </p:pic>
      <p:sp>
        <p:nvSpPr>
          <p:cNvPr id="23" name="오른쪽 화살표 11">
            <a:extLst>
              <a:ext uri="{FF2B5EF4-FFF2-40B4-BE49-F238E27FC236}">
                <a16:creationId xmlns:a16="http://schemas.microsoft.com/office/drawing/2014/main" xmlns="" id="{8F29D449-8BD5-462A-A98B-24BD8E44CE44}"/>
              </a:ext>
            </a:extLst>
          </p:cNvPr>
          <p:cNvSpPr/>
          <p:nvPr/>
        </p:nvSpPr>
        <p:spPr>
          <a:xfrm>
            <a:off x="3544354" y="3632071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8837D7D6-D23B-4D9C-B203-44E1E0B38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97" y="1682456"/>
            <a:ext cx="1190625" cy="8953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62E2F835-0845-4765-9865-C90B9696C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93" y="2622132"/>
            <a:ext cx="1190625" cy="8953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9CF53D7-85AB-4934-A57C-9B42BF80C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21" y="3541709"/>
            <a:ext cx="1190625" cy="8953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E64459D-A6FD-402A-88C3-03AC49BC1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93" y="4437059"/>
            <a:ext cx="1190625" cy="8953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70AA573-5018-41DC-9C91-093BDED3C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20" y="5283116"/>
            <a:ext cx="1190625" cy="895350"/>
          </a:xfrm>
          <a:prstGeom prst="rect">
            <a:avLst/>
          </a:prstGeom>
        </p:spPr>
      </p:pic>
      <p:sp>
        <p:nvSpPr>
          <p:cNvPr id="29" name="오른쪽 화살표 21">
            <a:extLst>
              <a:ext uri="{FF2B5EF4-FFF2-40B4-BE49-F238E27FC236}">
                <a16:creationId xmlns:a16="http://schemas.microsoft.com/office/drawing/2014/main" xmlns="" id="{968A9F9A-9501-4693-BCDD-B9BEA97D18E2}"/>
              </a:ext>
            </a:extLst>
          </p:cNvPr>
          <p:cNvSpPr/>
          <p:nvPr/>
        </p:nvSpPr>
        <p:spPr>
          <a:xfrm>
            <a:off x="6204397" y="3650828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1AB69E3-71CA-4545-92AB-DCDC6302B897}"/>
              </a:ext>
            </a:extLst>
          </p:cNvPr>
          <p:cNvSpPr txBox="1"/>
          <p:nvPr/>
        </p:nvSpPr>
        <p:spPr>
          <a:xfrm>
            <a:off x="6031924" y="3330169"/>
            <a:ext cx="1193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max_pooling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AC30C43-8C8C-49D3-B224-7191E322B493}"/>
              </a:ext>
            </a:extLst>
          </p:cNvPr>
          <p:cNvSpPr txBox="1"/>
          <p:nvPr/>
        </p:nvSpPr>
        <p:spPr>
          <a:xfrm>
            <a:off x="3493529" y="3343051"/>
            <a:ext cx="1172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Convolution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23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7667" y="1100543"/>
            <a:ext cx="8568666" cy="8802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아래는 </a:t>
            </a:r>
            <a:r>
              <a:rPr lang="en-US" altLang="ko-KR" dirty="0"/>
              <a:t>max pooling layer</a:t>
            </a:r>
            <a:r>
              <a:rPr lang="ko-KR" altLang="en-US" dirty="0"/>
              <a:t>를 예임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max pooling layer</a:t>
            </a:r>
            <a:r>
              <a:rPr lang="ko-KR" altLang="en-US" dirty="0"/>
              <a:t>는 이미지에서 뚜렷한 부분만 남기고 나머지는 제거하는 </a:t>
            </a:r>
            <a:r>
              <a:rPr lang="ko-KR" altLang="en-US" dirty="0" err="1"/>
              <a:t>레이어로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잡음을 제거하는 효과와 동시에 이미지 크기를 줄여주는 역할을 수행함</a:t>
            </a:r>
            <a:endParaRPr lang="en-US" altLang="ko-KR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83" y="2593448"/>
            <a:ext cx="5200650" cy="2933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3.2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1" y="2688698"/>
            <a:ext cx="280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6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DB7501-E9AC-46D5-8FBE-31DD16B62172}"/>
              </a:ext>
            </a:extLst>
          </p:cNvPr>
          <p:cNvSpPr txBox="1"/>
          <p:nvPr/>
        </p:nvSpPr>
        <p:spPr>
          <a:xfrm>
            <a:off x="323529" y="1067178"/>
            <a:ext cx="8568666" cy="63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Fashion </a:t>
            </a:r>
            <a:r>
              <a:rPr lang="en-US" altLang="ko-KR" dirty="0" err="1"/>
              <a:t>Mnist</a:t>
            </a:r>
            <a:r>
              <a:rPr lang="ko-KR" altLang="en-US" dirty="0"/>
              <a:t>는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Hello World </a:t>
            </a:r>
            <a:r>
              <a:rPr lang="ko-KR" altLang="en-US" dirty="0"/>
              <a:t>프로그램임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err="1"/>
              <a:t>Mnist</a:t>
            </a:r>
            <a:r>
              <a:rPr lang="en-US" altLang="ko-KR" dirty="0"/>
              <a:t> Data</a:t>
            </a:r>
            <a:r>
              <a:rPr lang="ko-KR" altLang="en-US" dirty="0"/>
              <a:t>와 똑 같이 </a:t>
            </a:r>
            <a:r>
              <a:rPr lang="en-US" altLang="ko-KR" dirty="0"/>
              <a:t>28*28*1</a:t>
            </a:r>
            <a:r>
              <a:rPr lang="ko-KR" altLang="en-US" dirty="0"/>
              <a:t>로 </a:t>
            </a:r>
            <a:r>
              <a:rPr lang="en-US" altLang="ko-KR" dirty="0"/>
              <a:t>Training 6</a:t>
            </a:r>
            <a:r>
              <a:rPr lang="ko-KR" altLang="en-US" dirty="0"/>
              <a:t>만장</a:t>
            </a:r>
            <a:r>
              <a:rPr lang="en-US" altLang="ko-KR" dirty="0"/>
              <a:t>, Test </a:t>
            </a:r>
            <a:r>
              <a:rPr lang="ko-KR" altLang="en-US" dirty="0"/>
              <a:t>만장으로 이루어짐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0374BB4-EF7B-4442-9E67-3E96511A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89" y="2450276"/>
            <a:ext cx="3795886" cy="33952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C03D93D-55BB-4642-929C-1A1DEB61BBC3}"/>
              </a:ext>
            </a:extLst>
          </p:cNvPr>
          <p:cNvSpPr/>
          <p:nvPr/>
        </p:nvSpPr>
        <p:spPr>
          <a:xfrm>
            <a:off x="5591275" y="2701126"/>
            <a:ext cx="29911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["</a:t>
            </a:r>
            <a:r>
              <a:rPr lang="ko-KR" altLang="en-US" dirty="0" err="1"/>
              <a:t>T-shirt</a:t>
            </a:r>
            <a:r>
              <a:rPr lang="ko-KR" altLang="en-US" dirty="0"/>
              <a:t>/</a:t>
            </a:r>
            <a:r>
              <a:rPr lang="ko-KR" altLang="en-US" dirty="0" err="1"/>
              <a:t>top</a:t>
            </a:r>
            <a:r>
              <a:rPr lang="ko-KR" altLang="en-US" dirty="0"/>
              <a:t>",  # </a:t>
            </a:r>
            <a:r>
              <a:rPr lang="ko-KR" altLang="en-US" dirty="0" err="1"/>
              <a:t>index</a:t>
            </a:r>
            <a:r>
              <a:rPr lang="ko-KR" altLang="en-US" dirty="0"/>
              <a:t> 0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Trouser</a:t>
            </a:r>
            <a:r>
              <a:rPr lang="ko-KR" altLang="en-US" dirty="0"/>
              <a:t>",      # </a:t>
            </a:r>
            <a:r>
              <a:rPr lang="ko-KR" altLang="en-US" dirty="0" err="1"/>
              <a:t>index</a:t>
            </a:r>
            <a:r>
              <a:rPr lang="ko-KR" altLang="en-US" dirty="0"/>
              <a:t> 1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Pullover</a:t>
            </a:r>
            <a:r>
              <a:rPr lang="ko-KR" altLang="en-US" dirty="0"/>
              <a:t>",     # </a:t>
            </a:r>
            <a:r>
              <a:rPr lang="ko-KR" altLang="en-US" dirty="0" err="1"/>
              <a:t>index</a:t>
            </a:r>
            <a:r>
              <a:rPr lang="ko-KR" altLang="en-US" dirty="0"/>
              <a:t> 2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Dress</a:t>
            </a:r>
            <a:r>
              <a:rPr lang="ko-KR" altLang="en-US" dirty="0"/>
              <a:t>",        # </a:t>
            </a:r>
            <a:r>
              <a:rPr lang="ko-KR" altLang="en-US" dirty="0" err="1"/>
              <a:t>index</a:t>
            </a:r>
            <a:r>
              <a:rPr lang="ko-KR" altLang="en-US" dirty="0"/>
              <a:t> 3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Coat</a:t>
            </a:r>
            <a:r>
              <a:rPr lang="ko-KR" altLang="en-US" dirty="0"/>
              <a:t>",         # </a:t>
            </a:r>
            <a:r>
              <a:rPr lang="ko-KR" altLang="en-US" dirty="0" err="1"/>
              <a:t>index</a:t>
            </a:r>
            <a:r>
              <a:rPr lang="ko-KR" altLang="en-US" dirty="0"/>
              <a:t> 4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Sandal</a:t>
            </a:r>
            <a:r>
              <a:rPr lang="ko-KR" altLang="en-US" dirty="0"/>
              <a:t>",       # </a:t>
            </a:r>
            <a:r>
              <a:rPr lang="ko-KR" altLang="en-US" dirty="0" err="1"/>
              <a:t>index</a:t>
            </a:r>
            <a:r>
              <a:rPr lang="ko-KR" altLang="en-US" dirty="0"/>
              <a:t> 5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Shirt</a:t>
            </a:r>
            <a:r>
              <a:rPr lang="ko-KR" altLang="en-US" dirty="0"/>
              <a:t>",         # </a:t>
            </a:r>
            <a:r>
              <a:rPr lang="ko-KR" altLang="en-US" dirty="0" err="1"/>
              <a:t>index</a:t>
            </a:r>
            <a:r>
              <a:rPr lang="ko-KR" altLang="en-US" dirty="0"/>
              <a:t> 6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Sneaker</a:t>
            </a:r>
            <a:r>
              <a:rPr lang="ko-KR" altLang="en-US" dirty="0"/>
              <a:t>",     # </a:t>
            </a:r>
            <a:r>
              <a:rPr lang="ko-KR" altLang="en-US" dirty="0" err="1"/>
              <a:t>index</a:t>
            </a:r>
            <a:r>
              <a:rPr lang="ko-KR" altLang="en-US" dirty="0"/>
              <a:t> 7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Bag</a:t>
            </a:r>
            <a:r>
              <a:rPr lang="ko-KR" altLang="en-US" dirty="0"/>
              <a:t>",          # </a:t>
            </a:r>
            <a:r>
              <a:rPr lang="ko-KR" altLang="en-US" dirty="0" err="1"/>
              <a:t>index</a:t>
            </a:r>
            <a:r>
              <a:rPr lang="ko-KR" altLang="en-US" dirty="0"/>
              <a:t> 8</a:t>
            </a:r>
          </a:p>
          <a:p>
            <a:r>
              <a:rPr lang="ko-KR" altLang="en-US" dirty="0"/>
              <a:t> "</a:t>
            </a:r>
            <a:r>
              <a:rPr lang="ko-KR" altLang="en-US" dirty="0" err="1"/>
              <a:t>Ankle</a:t>
            </a:r>
            <a:r>
              <a:rPr lang="ko-KR" altLang="en-US" dirty="0"/>
              <a:t> </a:t>
            </a:r>
            <a:r>
              <a:rPr lang="ko-KR" altLang="en-US" dirty="0" err="1"/>
              <a:t>boot</a:t>
            </a:r>
            <a:r>
              <a:rPr lang="ko-KR" altLang="en-US" dirty="0"/>
              <a:t>"] # </a:t>
            </a:r>
            <a:r>
              <a:rPr lang="ko-KR" altLang="en-US" dirty="0" err="1"/>
              <a:t>index</a:t>
            </a:r>
            <a:r>
              <a:rPr lang="ko-KR" altLang="en-US" dirty="0"/>
              <a:t>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EE389C-A788-4E39-8CBE-2E54E84F5FEA}"/>
              </a:ext>
            </a:extLst>
          </p:cNvPr>
          <p:cNvSpPr txBox="1"/>
          <p:nvPr/>
        </p:nvSpPr>
        <p:spPr>
          <a:xfrm>
            <a:off x="332411" y="3415437"/>
            <a:ext cx="5741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33CC"/>
                </a:solidFill>
              </a:rPr>
              <a:t>f</a:t>
            </a:r>
            <a:endParaRPr lang="ko-KR" altLang="en-US" sz="9600" dirty="0">
              <a:solidFill>
                <a:srgbClr val="0033CC"/>
              </a:solidFill>
            </a:endParaRPr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xmlns="" id="{98DA7A00-36BA-46CE-8D5C-E6B06B6F06EC}"/>
              </a:ext>
            </a:extLst>
          </p:cNvPr>
          <p:cNvSpPr/>
          <p:nvPr/>
        </p:nvSpPr>
        <p:spPr>
          <a:xfrm>
            <a:off x="906607" y="2450276"/>
            <a:ext cx="45719" cy="3395209"/>
          </a:xfrm>
          <a:prstGeom prst="leftBracket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대괄호 33">
            <a:extLst>
              <a:ext uri="{FF2B5EF4-FFF2-40B4-BE49-F238E27FC236}">
                <a16:creationId xmlns:a16="http://schemas.microsoft.com/office/drawing/2014/main" xmlns="" id="{B9028F79-7C27-4BC5-B374-1B4C8C13268D}"/>
              </a:ext>
            </a:extLst>
          </p:cNvPr>
          <p:cNvSpPr/>
          <p:nvPr/>
        </p:nvSpPr>
        <p:spPr>
          <a:xfrm>
            <a:off x="4816308" y="2450276"/>
            <a:ext cx="72008" cy="3340546"/>
          </a:xfrm>
          <a:prstGeom prst="rightBracket">
            <a:avLst/>
          </a:prstGeom>
          <a:ln w="28575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5181893-936A-43B9-96C3-95C260B13370}"/>
              </a:ext>
            </a:extLst>
          </p:cNvPr>
          <p:cNvSpPr txBox="1"/>
          <p:nvPr/>
        </p:nvSpPr>
        <p:spPr>
          <a:xfrm>
            <a:off x="4960200" y="3566551"/>
            <a:ext cx="7777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0033CC"/>
                </a:solidFill>
              </a:rPr>
              <a:t>=</a:t>
            </a:r>
            <a:endParaRPr lang="ko-KR" altLang="en-US" sz="66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3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DB7501-E9AC-46D5-8FBE-31DD16B62172}"/>
              </a:ext>
            </a:extLst>
          </p:cNvPr>
          <p:cNvSpPr txBox="1"/>
          <p:nvPr/>
        </p:nvSpPr>
        <p:spPr>
          <a:xfrm>
            <a:off x="287667" y="1531594"/>
            <a:ext cx="8568666" cy="20621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데이터가 충분히 많다면 보유한 모든 데이터를 학습하지 않고 일부만 학습하고 일부는 학습이 잘되었는지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를 판단하는데 사용함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Training Dataset</a:t>
            </a:r>
            <a:r>
              <a:rPr lang="ko-KR" altLang="en-US" dirty="0"/>
              <a:t>은 학습에 사용하고 </a:t>
            </a:r>
            <a:r>
              <a:rPr lang="en-US" altLang="ko-KR" dirty="0"/>
              <a:t>Validation Dataset</a:t>
            </a:r>
            <a:r>
              <a:rPr lang="ko-KR" altLang="en-US" dirty="0"/>
              <a:t>은 학습이 잘되는지 체크하는 용도임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Test Dataset</a:t>
            </a:r>
            <a:r>
              <a:rPr lang="ko-KR" altLang="en-US" dirty="0"/>
              <a:t>은 학습이 실제 상황에서 어느 정도 정확도를 줄지를 예상하는 용도임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Training</a:t>
            </a:r>
            <a:r>
              <a:rPr lang="ko-KR" altLang="en-US" dirty="0"/>
              <a:t>의 정확도에 비해 </a:t>
            </a:r>
            <a:r>
              <a:rPr lang="en-US" altLang="ko-KR" dirty="0"/>
              <a:t>Validation </a:t>
            </a:r>
            <a:r>
              <a:rPr lang="ko-KR" altLang="en-US" dirty="0"/>
              <a:t>정확도가 낮다면 </a:t>
            </a:r>
            <a:r>
              <a:rPr lang="ko-KR" altLang="en-US" dirty="0" err="1"/>
              <a:t>오버피팅과</a:t>
            </a:r>
            <a:r>
              <a:rPr lang="ko-KR" altLang="en-US" dirty="0"/>
              <a:t> 같은 상황을 의심해 볼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개 데이터 셋에서 정확도가 비슷하게 나오는 것이 목표임 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596668-C394-4791-8366-51C29EAEBBAB}"/>
              </a:ext>
            </a:extLst>
          </p:cNvPr>
          <p:cNvSpPr txBox="1"/>
          <p:nvPr/>
        </p:nvSpPr>
        <p:spPr>
          <a:xfrm>
            <a:off x="374561" y="1115232"/>
            <a:ext cx="312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Training / Validation / Test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AC576D-B265-4696-9471-122D9188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086052"/>
            <a:ext cx="6104681" cy="18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0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DB7501-E9AC-46D5-8FBE-31DD16B62172}"/>
              </a:ext>
            </a:extLst>
          </p:cNvPr>
          <p:cNvSpPr txBox="1"/>
          <p:nvPr/>
        </p:nvSpPr>
        <p:spPr>
          <a:xfrm>
            <a:off x="287667" y="1531594"/>
            <a:ext cx="8568666" cy="63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C596668-C394-4791-8366-51C29EAEBBAB}"/>
              </a:ext>
            </a:extLst>
          </p:cNvPr>
          <p:cNvSpPr txBox="1"/>
          <p:nvPr/>
        </p:nvSpPr>
        <p:spPr>
          <a:xfrm>
            <a:off x="374561" y="1115232"/>
            <a:ext cx="587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Batch, Epoch, SGD(Stochastic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Gradient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Descending)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2412F5A-E2EA-48A4-9755-BF436A036005}"/>
              </a:ext>
            </a:extLst>
          </p:cNvPr>
          <p:cNvSpPr txBox="1"/>
          <p:nvPr/>
        </p:nvSpPr>
        <p:spPr>
          <a:xfrm>
            <a:off x="287667" y="1531594"/>
            <a:ext cx="8568666" cy="31947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6</a:t>
            </a:r>
            <a:r>
              <a:rPr lang="ko-KR" altLang="en-US" dirty="0"/>
              <a:t>만장 이미지를 학습하는데 파라미터를 한번 갱신하기 위해 </a:t>
            </a:r>
            <a:r>
              <a:rPr lang="en-US" altLang="ko-KR" dirty="0"/>
              <a:t>6</a:t>
            </a:r>
            <a:r>
              <a:rPr lang="ko-KR" altLang="en-US" dirty="0"/>
              <a:t>만장의 이미지를 사용하여 </a:t>
            </a:r>
            <a:r>
              <a:rPr lang="en-US" altLang="ko-KR" dirty="0"/>
              <a:t>Cost </a:t>
            </a:r>
            <a:r>
              <a:rPr lang="ko-KR" altLang="en-US" dirty="0"/>
              <a:t>함수를 계산하는 것은 비효율적임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100</a:t>
            </a:r>
            <a:r>
              <a:rPr lang="ko-KR" altLang="en-US" dirty="0"/>
              <a:t>장의 이미지만 이용해서 </a:t>
            </a:r>
            <a:r>
              <a:rPr lang="en-US" altLang="ko-KR" dirty="0"/>
              <a:t>Cost</a:t>
            </a:r>
            <a:r>
              <a:rPr lang="ko-KR" altLang="en-US" dirty="0"/>
              <a:t>함수를 계산하고 파라미터를 갱신한다면 </a:t>
            </a:r>
            <a:r>
              <a:rPr lang="en-US" altLang="ko-KR" dirty="0"/>
              <a:t>6</a:t>
            </a:r>
            <a:r>
              <a:rPr lang="ko-KR" altLang="en-US" dirty="0"/>
              <a:t>만장의 데이터로</a:t>
            </a:r>
            <a:r>
              <a:rPr lang="en-US" altLang="ko-KR" dirty="0"/>
              <a:t>600</a:t>
            </a:r>
            <a:r>
              <a:rPr lang="ko-KR" altLang="en-US" dirty="0"/>
              <a:t>번 갱신이 가능함</a:t>
            </a:r>
            <a:r>
              <a:rPr lang="en-US" altLang="ko-KR" dirty="0"/>
              <a:t>. </a:t>
            </a:r>
            <a:r>
              <a:rPr lang="ko-KR" altLang="en-US" dirty="0"/>
              <a:t>여기서</a:t>
            </a:r>
            <a:r>
              <a:rPr lang="en-US" altLang="ko-KR" dirty="0"/>
              <a:t>, 100</a:t>
            </a:r>
            <a:r>
              <a:rPr lang="ko-KR" altLang="en-US" dirty="0"/>
              <a:t>장이 </a:t>
            </a:r>
            <a:r>
              <a:rPr lang="en-US" altLang="ko-KR" dirty="0"/>
              <a:t>Batch Size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 err="1"/>
              <a:t>에포크는</a:t>
            </a:r>
            <a:r>
              <a:rPr lang="ko-KR" altLang="en-US" dirty="0"/>
              <a:t> 더 많은 갱신을 위해 전체 데이터 </a:t>
            </a:r>
            <a:r>
              <a:rPr lang="en-US" altLang="ko-KR" dirty="0"/>
              <a:t>6</a:t>
            </a:r>
            <a:r>
              <a:rPr lang="ko-KR" altLang="en-US" dirty="0"/>
              <a:t>만 건을 몇 회 반복할 것인지를 결정하는 것임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5 Epoch</a:t>
            </a:r>
            <a:r>
              <a:rPr lang="ko-KR" altLang="en-US" dirty="0"/>
              <a:t>라면 </a:t>
            </a:r>
            <a:r>
              <a:rPr lang="en-US" altLang="ko-KR" dirty="0"/>
              <a:t>600 * 5</a:t>
            </a:r>
            <a:r>
              <a:rPr lang="ko-KR" altLang="en-US" dirty="0"/>
              <a:t>회 갱신이 일어 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배치 크기를 크게 하면 파라미터 갱신이 적어지는 대신 갱신된 값의 정확도가 올라감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배치 크기가 작으면 파라미터 갱신이 많아지는 대신 갱신된 값이 부정확하여 지그재그로 갱신됨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SGD</a:t>
            </a:r>
            <a:r>
              <a:rPr lang="ko-KR" altLang="en-US" dirty="0"/>
              <a:t>는 배치 데이터로 파라미터를 갱신하는 것을 의미함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배치 데이터가 확률적으로 선택된다는 의미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배치크기가 커지면 많은 </a:t>
            </a:r>
            <a:r>
              <a:rPr lang="en-US" altLang="ko-KR" dirty="0"/>
              <a:t>GPU </a:t>
            </a:r>
            <a:r>
              <a:rPr lang="ko-KR" altLang="en-US" dirty="0"/>
              <a:t>메모리를 요구됨 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F52682-53A2-4A69-8FCE-8C5969F15104}"/>
              </a:ext>
            </a:extLst>
          </p:cNvPr>
          <p:cNvSpPr txBox="1"/>
          <p:nvPr/>
        </p:nvSpPr>
        <p:spPr>
          <a:xfrm>
            <a:off x="368558" y="469238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33CC"/>
                </a:solidFill>
              </a:rPr>
              <a:t>표준화 변환의 필요성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CC8808F-A180-4F46-9BEC-1D4EAA353F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5215824"/>
            <a:ext cx="957072" cy="2950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5BA41B0-4FCD-4E74-9DCB-2942471CDC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5" y="5739513"/>
            <a:ext cx="1484985" cy="270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7819B60-B080-47FA-BC2C-3BC53F2A6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294" y="4559274"/>
            <a:ext cx="3060306" cy="16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04CCFB3-A00D-4B3B-B265-7D2CC50E2235}"/>
              </a:ext>
            </a:extLst>
          </p:cNvPr>
          <p:cNvSpPr txBox="1"/>
          <p:nvPr/>
        </p:nvSpPr>
        <p:spPr>
          <a:xfrm>
            <a:off x="287666" y="1451664"/>
            <a:ext cx="856866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</a:lstStyle>
          <a:p>
            <a:r>
              <a:rPr lang="en-US" altLang="ko-KR" dirty="0" err="1"/>
              <a:t>Mnist</a:t>
            </a:r>
            <a:r>
              <a:rPr lang="en-US" altLang="ko-KR" dirty="0"/>
              <a:t> Data</a:t>
            </a:r>
            <a:r>
              <a:rPr lang="ko-KR" altLang="en-US" dirty="0"/>
              <a:t>의 </a:t>
            </a:r>
            <a:r>
              <a:rPr lang="en-US" altLang="ko-KR" dirty="0"/>
              <a:t>Y=0,1, ... , 9 </a:t>
            </a:r>
            <a:r>
              <a:rPr lang="ko-KR" altLang="en-US" dirty="0"/>
              <a:t>이지만</a:t>
            </a:r>
            <a:r>
              <a:rPr lang="en-US" altLang="ko-KR" dirty="0"/>
              <a:t>, </a:t>
            </a:r>
            <a:r>
              <a:rPr lang="ko-KR" altLang="en-US" dirty="0"/>
              <a:t>이 값이 크기를 가지는 것은 아니다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통계학의 </a:t>
            </a:r>
            <a:r>
              <a:rPr lang="en-US" altLang="ko-KR" dirty="0"/>
              <a:t>Dummy Variable </a:t>
            </a:r>
            <a:r>
              <a:rPr lang="ko-KR" altLang="en-US" dirty="0"/>
              <a:t>개념을 이용하여 아래와 같이 </a:t>
            </a:r>
            <a:r>
              <a:rPr lang="en-US" altLang="ko-KR" dirty="0"/>
              <a:t>0,1</a:t>
            </a:r>
            <a:r>
              <a:rPr lang="ko-KR" altLang="en-US" dirty="0"/>
              <a:t>로 구성할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데이터를 변환하는 것을 </a:t>
            </a:r>
            <a:r>
              <a:rPr lang="en-US" altLang="ko-KR" dirty="0"/>
              <a:t>one hot encoding</a:t>
            </a:r>
            <a:r>
              <a:rPr lang="ko-KR" altLang="en-US" dirty="0"/>
              <a:t> 이라고 한다</a:t>
            </a:r>
            <a:r>
              <a:rPr lang="en-US" altLang="ko-KR" dirty="0"/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263BAFA-69D8-409A-B519-8F59428339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446370"/>
            <a:ext cx="3555187" cy="9717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85B4606-4440-4E1A-90A8-C3A6BC0A54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44" y="2446370"/>
            <a:ext cx="822960" cy="971702"/>
          </a:xfrm>
          <a:prstGeom prst="rect">
            <a:avLst/>
          </a:prstGeom>
        </p:spPr>
      </p:pic>
      <p:sp>
        <p:nvSpPr>
          <p:cNvPr id="24" name="오른쪽 화살표 7">
            <a:extLst>
              <a:ext uri="{FF2B5EF4-FFF2-40B4-BE49-F238E27FC236}">
                <a16:creationId xmlns:a16="http://schemas.microsoft.com/office/drawing/2014/main" xmlns="" id="{0CECC65E-47C6-44E4-AF9D-81665F81FCA3}"/>
              </a:ext>
            </a:extLst>
          </p:cNvPr>
          <p:cNvSpPr/>
          <p:nvPr/>
        </p:nvSpPr>
        <p:spPr>
          <a:xfrm>
            <a:off x="2699791" y="2911311"/>
            <a:ext cx="1443514" cy="250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121F199-5B0B-456B-B213-63D3D1402D7A}"/>
              </a:ext>
            </a:extLst>
          </p:cNvPr>
          <p:cNvSpPr txBox="1"/>
          <p:nvPr/>
        </p:nvSpPr>
        <p:spPr>
          <a:xfrm>
            <a:off x="2614144" y="2603534"/>
            <a:ext cx="1590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One hot encoding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8B642FD-80C9-4F81-9ECC-4EB3C6EF6C6A}"/>
              </a:ext>
            </a:extLst>
          </p:cNvPr>
          <p:cNvSpPr txBox="1"/>
          <p:nvPr/>
        </p:nvSpPr>
        <p:spPr>
          <a:xfrm>
            <a:off x="323528" y="3871976"/>
            <a:ext cx="856866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</a:lstStyle>
          <a:p>
            <a:r>
              <a:rPr lang="en-US" altLang="ko-KR" dirty="0"/>
              <a:t>Y</a:t>
            </a:r>
            <a:r>
              <a:rPr lang="ko-KR" altLang="en-US" dirty="0"/>
              <a:t>가 </a:t>
            </a:r>
            <a:r>
              <a:rPr lang="en-US" altLang="ko-KR" dirty="0"/>
              <a:t>one hot encoding </a:t>
            </a:r>
            <a:r>
              <a:rPr lang="ko-KR" altLang="en-US" dirty="0"/>
              <a:t>되면 이에 해당하는 </a:t>
            </a:r>
            <a:r>
              <a:rPr lang="en-US" altLang="ko-KR" dirty="0"/>
              <a:t>Hypothesis </a:t>
            </a:r>
            <a:r>
              <a:rPr lang="ko-KR" altLang="en-US" dirty="0"/>
              <a:t>값도 같은 형식으로 아래와 같이 행렬로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FE428E5E-715B-4E5A-B00C-26D932A820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4735343"/>
            <a:ext cx="5221833" cy="9717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F23E67A-A750-4AA6-BE72-A574DC6ACF46}"/>
              </a:ext>
            </a:extLst>
          </p:cNvPr>
          <p:cNvSpPr txBox="1"/>
          <p:nvPr/>
        </p:nvSpPr>
        <p:spPr>
          <a:xfrm>
            <a:off x="374561" y="111523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One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Hot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Encoding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2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04CCFB3-A00D-4B3B-B265-7D2CC50E2235}"/>
              </a:ext>
            </a:extLst>
          </p:cNvPr>
          <p:cNvSpPr txBox="1"/>
          <p:nvPr/>
        </p:nvSpPr>
        <p:spPr>
          <a:xfrm>
            <a:off x="357753" y="1519620"/>
            <a:ext cx="8568666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Mnist</a:t>
            </a:r>
            <a:r>
              <a:rPr lang="en-US" altLang="ko-KR" dirty="0"/>
              <a:t> </a:t>
            </a:r>
            <a:r>
              <a:rPr lang="ko-KR" altLang="en-US" dirty="0"/>
              <a:t>문제는 </a:t>
            </a:r>
            <a:r>
              <a:rPr lang="en-US" altLang="ko-KR" dirty="0"/>
              <a:t>Y Label</a:t>
            </a:r>
            <a:r>
              <a:rPr lang="ko-KR" altLang="en-US" dirty="0"/>
              <a:t>이 </a:t>
            </a:r>
            <a:r>
              <a:rPr lang="en-US" altLang="ko-KR" dirty="0"/>
              <a:t>10</a:t>
            </a:r>
            <a:r>
              <a:rPr lang="ko-KR" altLang="en-US" dirty="0"/>
              <a:t>개 임</a:t>
            </a:r>
            <a:r>
              <a:rPr lang="en-US" altLang="ko-KR" dirty="0"/>
              <a:t>. </a:t>
            </a:r>
            <a:r>
              <a:rPr lang="ko-KR" altLang="en-US" dirty="0"/>
              <a:t>이 문제는 </a:t>
            </a:r>
            <a:r>
              <a:rPr lang="en-US" altLang="ko-KR" dirty="0"/>
              <a:t>Simple Logistic Regression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/>
              <a:t>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수행하는 것임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특정 이미지가 </a:t>
            </a:r>
            <a:r>
              <a:rPr lang="en-US" altLang="ko-KR" dirty="0"/>
              <a:t>0</a:t>
            </a:r>
            <a:r>
              <a:rPr lang="ko-KR" altLang="en-US" dirty="0"/>
              <a:t>인지</a:t>
            </a:r>
            <a:r>
              <a:rPr lang="en-US" altLang="ko-KR" dirty="0"/>
              <a:t>, 1</a:t>
            </a:r>
            <a:r>
              <a:rPr lang="ko-KR" altLang="en-US" dirty="0"/>
              <a:t>인지</a:t>
            </a:r>
            <a:r>
              <a:rPr lang="en-US" altLang="ko-KR" dirty="0"/>
              <a:t>, ... , 9 </a:t>
            </a:r>
            <a:r>
              <a:rPr lang="ko-KR" altLang="en-US" dirty="0"/>
              <a:t>인지를 각 판별하기 위해 </a:t>
            </a:r>
            <a:r>
              <a:rPr lang="en-US" altLang="ko-KR" dirty="0"/>
              <a:t>10</a:t>
            </a:r>
            <a:r>
              <a:rPr lang="ko-KR" altLang="en-US" dirty="0"/>
              <a:t>개 모형을 만들어 각 모형에서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0</a:t>
            </a:r>
            <a:r>
              <a:rPr lang="ko-KR" altLang="en-US" dirty="0"/>
              <a:t>일 확률</a:t>
            </a:r>
            <a:r>
              <a:rPr lang="en-US" altLang="ko-KR" dirty="0"/>
              <a:t>, 1</a:t>
            </a:r>
            <a:r>
              <a:rPr lang="ko-KR" altLang="en-US" dirty="0"/>
              <a:t>일 확률</a:t>
            </a:r>
            <a:r>
              <a:rPr lang="en-US" altLang="ko-KR" dirty="0"/>
              <a:t>, ... , 9</a:t>
            </a:r>
            <a:r>
              <a:rPr lang="ko-KR" altLang="en-US" dirty="0"/>
              <a:t>일 확률을 계산함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때</a:t>
            </a:r>
            <a:r>
              <a:rPr lang="en-US" altLang="ko-KR" dirty="0"/>
              <a:t>, 0</a:t>
            </a:r>
            <a:r>
              <a:rPr lang="ko-KR" altLang="en-US" dirty="0"/>
              <a:t>일 확률과 </a:t>
            </a:r>
            <a:r>
              <a:rPr lang="en-US" altLang="ko-KR" dirty="0"/>
              <a:t>0</a:t>
            </a:r>
            <a:r>
              <a:rPr lang="ko-KR" altLang="en-US" dirty="0"/>
              <a:t>이 아닐 확률의 합은 </a:t>
            </a:r>
            <a:r>
              <a:rPr lang="en-US" altLang="ko-KR" dirty="0"/>
              <a:t>1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  <a:r>
              <a:rPr lang="ko-KR" altLang="en-US" dirty="0"/>
              <a:t>각 레이블 확률의 합 </a:t>
            </a:r>
            <a:r>
              <a:rPr lang="en-US" altLang="ko-KR" dirty="0"/>
              <a:t>= 1</a:t>
            </a:r>
            <a:r>
              <a:rPr lang="ko-KR" altLang="en-US" dirty="0"/>
              <a:t>로 변환하는 과정이 필요함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이렇게 각각의 확률을 전체 레이블의 확률로 변환하는 함수를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케라스에서는</a:t>
            </a:r>
            <a:r>
              <a:rPr lang="ko-KR" altLang="en-US" dirty="0"/>
              <a:t> 아래와 같이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함수를 사용함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F23E67A-A750-4AA6-BE72-A574DC6ACF46}"/>
              </a:ext>
            </a:extLst>
          </p:cNvPr>
          <p:cNvSpPr txBox="1"/>
          <p:nvPr/>
        </p:nvSpPr>
        <p:spPr>
          <a:xfrm>
            <a:off x="374561" y="1115232"/>
            <a:ext cx="16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0033CC"/>
                </a:solidFill>
              </a:rPr>
              <a:t>Softmax</a:t>
            </a:r>
            <a:r>
              <a:rPr lang="en-US" altLang="ko-KR" b="1" dirty="0">
                <a:solidFill>
                  <a:srgbClr val="0033CC"/>
                </a:solidFill>
              </a:rPr>
              <a:t> </a:t>
            </a:r>
            <a:r>
              <a:rPr lang="ko-KR" altLang="en-US" b="1" dirty="0">
                <a:solidFill>
                  <a:srgbClr val="0033CC"/>
                </a:solidFill>
              </a:rPr>
              <a:t>함수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957FCFB-E564-4F73-819D-6FBA48809E90}"/>
              </a:ext>
            </a:extLst>
          </p:cNvPr>
          <p:cNvSpPr/>
          <p:nvPr/>
        </p:nvSpPr>
        <p:spPr>
          <a:xfrm>
            <a:off x="769760" y="3496956"/>
            <a:ext cx="73912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model.add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tf.keras.layers.Dense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(10,</a:t>
            </a:r>
            <a:r>
              <a:rPr lang="ko-KR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activation='</a:t>
            </a:r>
            <a:r>
              <a:rPr lang="ko-KR" altLang="ko-KR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softmax</a:t>
            </a:r>
            <a:r>
              <a:rPr lang="ko-KR" altLang="en-US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endParaRPr lang="en-US" altLang="ko-KR" dirty="0">
              <a:solidFill>
                <a:srgbClr val="0033CC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model.compile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loss</a:t>
            </a:r>
            <a:r>
              <a:rPr lang="ko-KR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categorical_crossentropy</a:t>
            </a:r>
            <a:r>
              <a:rPr lang="ko-KR" altLang="ko-KR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</a:t>
            </a: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optimizer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adam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</a:t>
            </a:r>
            <a:b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</a:t>
            </a: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metrics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=['</a:t>
            </a:r>
            <a:r>
              <a:rPr lang="ko-KR" altLang="ko-KR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accuracy</a:t>
            </a:r>
            <a:r>
              <a:rPr lang="ko-KR" altLang="ko-KR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'])</a:t>
            </a:r>
            <a:endParaRPr lang="ko-KR" altLang="ko-KR" dirty="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7DC069E-B9B1-4A37-80ED-7B533D9B34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63" y="4939960"/>
            <a:ext cx="5221833" cy="9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5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DB7501-E9AC-46D5-8FBE-31DD16B62172}"/>
              </a:ext>
            </a:extLst>
          </p:cNvPr>
          <p:cNvSpPr txBox="1"/>
          <p:nvPr/>
        </p:nvSpPr>
        <p:spPr>
          <a:xfrm>
            <a:off x="323529" y="1067178"/>
            <a:ext cx="8568666" cy="11264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28*28*1 </a:t>
            </a:r>
            <a:r>
              <a:rPr lang="ko-KR" altLang="en-US" dirty="0"/>
              <a:t>이미지를 아래와 같은 </a:t>
            </a:r>
            <a:r>
              <a:rPr lang="en-US" altLang="ko-KR" dirty="0"/>
              <a:t>CNN </a:t>
            </a:r>
            <a:r>
              <a:rPr lang="ko-KR" altLang="en-US" dirty="0"/>
              <a:t>모형으로 학습 시켜보자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CNN</a:t>
            </a:r>
            <a:r>
              <a:rPr lang="ko-KR" altLang="en-US" dirty="0"/>
              <a:t>을 사용하지 않고 </a:t>
            </a:r>
            <a:r>
              <a:rPr lang="ko-KR" altLang="en-US" dirty="0" err="1"/>
              <a:t>딥러닝으로</a:t>
            </a:r>
            <a:r>
              <a:rPr lang="ko-KR" altLang="en-US" dirty="0"/>
              <a:t> 이 문제를 학습하면 </a:t>
            </a:r>
            <a:r>
              <a:rPr lang="en-US" altLang="ko-KR" dirty="0"/>
              <a:t>Flattened Data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784</a:t>
            </a:r>
            <a:r>
              <a:rPr lang="ko-KR" altLang="en-US" dirty="0"/>
              <a:t>개가 순차적으로 입력되는 구조를 가진다</a:t>
            </a:r>
            <a:r>
              <a:rPr lang="en-US" altLang="ko-KR" dirty="0"/>
              <a:t>. </a:t>
            </a:r>
            <a:r>
              <a:rPr lang="ko-KR" altLang="en-US" dirty="0"/>
              <a:t>이는 이미지의 특성인 </a:t>
            </a:r>
            <a:r>
              <a:rPr lang="en-US" altLang="ko-KR" dirty="0"/>
              <a:t>2</a:t>
            </a:r>
            <a:r>
              <a:rPr lang="ko-KR" altLang="en-US" dirty="0"/>
              <a:t>차원 정보를 반영하지 못하므로 </a:t>
            </a:r>
            <a:r>
              <a:rPr lang="en-US" altLang="ko-KR" dirty="0"/>
              <a:t>CNN</a:t>
            </a:r>
            <a:r>
              <a:rPr lang="ko-KR" altLang="en-US" dirty="0"/>
              <a:t>과 같이 </a:t>
            </a:r>
            <a:r>
              <a:rPr lang="en-US" altLang="ko-KR" dirty="0"/>
              <a:t>2</a:t>
            </a:r>
            <a:r>
              <a:rPr lang="ko-KR" altLang="en-US" dirty="0"/>
              <a:t>차원 구조의 입력이 효율적 임</a:t>
            </a:r>
            <a:endParaRPr lang="en-US" altLang="ko-KR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F8C1C931-3563-4704-AD06-EA342D2E8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73" y="2477493"/>
            <a:ext cx="690417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08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3.3 Fashion </a:t>
            </a:r>
            <a:r>
              <a:rPr lang="en-US" altLang="ko-KR" sz="2800" dirty="0" err="1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Mnist</a:t>
            </a:r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DB7501-E9AC-46D5-8FBE-31DD16B62172}"/>
              </a:ext>
            </a:extLst>
          </p:cNvPr>
          <p:cNvSpPr txBox="1"/>
          <p:nvPr/>
        </p:nvSpPr>
        <p:spPr>
          <a:xfrm>
            <a:off x="323529" y="1067178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모형에서 사용되는 총 </a:t>
            </a:r>
            <a:r>
              <a:rPr lang="en-US" altLang="ko-KR" dirty="0"/>
              <a:t>parameter</a:t>
            </a:r>
            <a:r>
              <a:rPr lang="ko-KR" altLang="en-US" dirty="0"/>
              <a:t>는 </a:t>
            </a:r>
            <a:r>
              <a:rPr lang="en-US" altLang="ko-KR" dirty="0"/>
              <a:t>412,778</a:t>
            </a:r>
            <a:r>
              <a:rPr lang="ko-KR" altLang="en-US" dirty="0"/>
              <a:t>개이고 정확도는 </a:t>
            </a:r>
            <a:r>
              <a:rPr lang="en-US" altLang="ko-KR" dirty="0"/>
              <a:t>92%</a:t>
            </a:r>
            <a:r>
              <a:rPr lang="ko-KR" altLang="en-US" dirty="0"/>
              <a:t>를 기록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1F2EC7-CC21-46EE-971C-2C4D5754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5" y="2420888"/>
            <a:ext cx="8138598" cy="35771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E7BB233-0359-4CE8-829D-2C64B40E66BE}"/>
              </a:ext>
            </a:extLst>
          </p:cNvPr>
          <p:cNvSpPr/>
          <p:nvPr/>
        </p:nvSpPr>
        <p:spPr>
          <a:xfrm>
            <a:off x="3770595" y="1850705"/>
            <a:ext cx="185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0000"/>
                </a:solidFill>
                <a:latin typeface="맑은 고딕" panose="020B0503020000020004" pitchFamily="50" charset="-127"/>
              </a:rPr>
              <a:t>FashionMnist.py</a:t>
            </a:r>
            <a:endParaRPr lang="ko-KR" altLang="ko-KR" sz="4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6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3.0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기계학습 이해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CB951B7-5801-41FC-9568-24A7FAC1CDA9}"/>
              </a:ext>
            </a:extLst>
          </p:cNvPr>
          <p:cNvSpPr txBox="1"/>
          <p:nvPr/>
        </p:nvSpPr>
        <p:spPr>
          <a:xfrm>
            <a:off x="287667" y="1100543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Supervised Learning: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17AF6F4-3FA4-4E8A-879E-B0CCC9B7F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85795"/>
            <a:ext cx="7667625" cy="3000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F8A46AF-EE42-4A19-8068-27E8F05C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64" y="4866726"/>
            <a:ext cx="1905000" cy="962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91725F8-93FC-4867-AE2E-A79065393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4829205"/>
            <a:ext cx="2905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48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DB7501-E9AC-46D5-8FBE-31DD16B62172}"/>
              </a:ext>
            </a:extLst>
          </p:cNvPr>
          <p:cNvSpPr txBox="1"/>
          <p:nvPr/>
        </p:nvSpPr>
        <p:spPr>
          <a:xfrm>
            <a:off x="323529" y="1067178"/>
            <a:ext cx="8568666" cy="11757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좀 더 복잡한 문제를 생각해보자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Cifar10 </a:t>
            </a:r>
            <a:r>
              <a:rPr lang="ko-KR" altLang="en-US" dirty="0"/>
              <a:t>자료는 </a:t>
            </a:r>
            <a:r>
              <a:rPr lang="en-US" altLang="ko-KR" dirty="0"/>
              <a:t>Canadian Institute For Advanced Research</a:t>
            </a:r>
            <a:r>
              <a:rPr lang="ko-KR" altLang="en-US" dirty="0"/>
              <a:t>에서 만든 </a:t>
            </a:r>
            <a:r>
              <a:rPr lang="en-US" altLang="ko-KR" dirty="0"/>
              <a:t>airplanes, cars, birds, cats, deer, dogs, frogs, horses, ships, trucks </a:t>
            </a:r>
            <a:r>
              <a:rPr lang="ko-KR" altLang="en-US" dirty="0"/>
              <a:t>이미지임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Fashion</a:t>
            </a:r>
            <a:r>
              <a:rPr lang="ko-KR" altLang="en-US" dirty="0"/>
              <a:t> </a:t>
            </a:r>
            <a:r>
              <a:rPr lang="en-US" altLang="ko-KR" dirty="0" err="1"/>
              <a:t>Mnist</a:t>
            </a:r>
            <a:r>
              <a:rPr lang="ko-KR" altLang="en-US" dirty="0"/>
              <a:t>와 다르게 배경이 존재하고 이미지 크기는 </a:t>
            </a:r>
            <a:r>
              <a:rPr lang="en-US" altLang="ko-KR" dirty="0"/>
              <a:t>32*32*3</a:t>
            </a:r>
            <a:r>
              <a:rPr lang="ko-KR" altLang="en-US" dirty="0"/>
              <a:t> 임</a:t>
            </a:r>
            <a:endParaRPr lang="en-US" altLang="ko-KR" dirty="0"/>
          </a:p>
        </p:txBody>
      </p:sp>
      <p:pic>
        <p:nvPicPr>
          <p:cNvPr id="1026" name="Picture 2" descr="cifar10ì ëí ì´ë¯¸ì§ ê²ìê²°ê³¼">
            <a:extLst>
              <a:ext uri="{FF2B5EF4-FFF2-40B4-BE49-F238E27FC236}">
                <a16:creationId xmlns:a16="http://schemas.microsoft.com/office/drawing/2014/main" xmlns="" id="{2764BAFE-B023-450C-A443-C01EF3B87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25" y="2523502"/>
            <a:ext cx="4533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453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4E1ADE-F9FA-4E9F-A03C-4D907EBBDCD5}"/>
              </a:ext>
            </a:extLst>
          </p:cNvPr>
          <p:cNvSpPr txBox="1"/>
          <p:nvPr/>
        </p:nvSpPr>
        <p:spPr>
          <a:xfrm>
            <a:off x="323529" y="1067178"/>
            <a:ext cx="8568666" cy="63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이미지 파일을 읽어 수치행렬로 바꾸어야 </a:t>
            </a:r>
            <a:r>
              <a:rPr lang="ko-KR" altLang="en-US" dirty="0" err="1"/>
              <a:t>딥러닝이</a:t>
            </a:r>
            <a:r>
              <a:rPr lang="ko-KR" altLang="en-US" dirty="0"/>
              <a:t> 가능하므로 이 과정도 직접 수행해보자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이미지 파일 한 장을 수치로 바꾸는 것은 아래와 같이 간단하게 처리할 수 있음</a:t>
            </a:r>
            <a:endParaRPr lang="en-US" altLang="ko-KR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0DD2731-7EFD-4951-B21E-4581E4775F86}"/>
              </a:ext>
            </a:extLst>
          </p:cNvPr>
          <p:cNvSpPr/>
          <p:nvPr/>
        </p:nvSpPr>
        <p:spPr>
          <a:xfrm>
            <a:off x="3491880" y="5842354"/>
            <a:ext cx="1572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image2pixel.py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5D2990-681D-48E1-86F0-58628F11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49" y="2564904"/>
            <a:ext cx="2295525" cy="3069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986033D-2E98-4C9E-955E-D5CA7C68E8DD}"/>
              </a:ext>
            </a:extLst>
          </p:cNvPr>
          <p:cNvSpPr/>
          <p:nvPr/>
        </p:nvSpPr>
        <p:spPr>
          <a:xfrm>
            <a:off x="5080833" y="3223493"/>
            <a:ext cx="273152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[[[208 208 206]</a:t>
            </a:r>
          </a:p>
          <a:p>
            <a:r>
              <a:rPr lang="ko-KR" altLang="en-US" dirty="0"/>
              <a:t>  [ 12  12  10]</a:t>
            </a:r>
          </a:p>
          <a:p>
            <a:r>
              <a:rPr lang="ko-KR" altLang="en-US" dirty="0"/>
              <a:t>  [  2   4   1]</a:t>
            </a:r>
          </a:p>
          <a:p>
            <a:r>
              <a:rPr lang="ko-KR" altLang="en-US" dirty="0"/>
              <a:t>  ...</a:t>
            </a:r>
          </a:p>
          <a:p>
            <a:r>
              <a:rPr lang="ko-KR" altLang="en-US" dirty="0"/>
              <a:t>  [ 62  66  75]</a:t>
            </a:r>
          </a:p>
          <a:p>
            <a:r>
              <a:rPr lang="ko-KR" altLang="en-US" dirty="0"/>
              <a:t>  [ 60  64  73]</a:t>
            </a:r>
          </a:p>
          <a:p>
            <a:r>
              <a:rPr lang="ko-KR" altLang="en-US" dirty="0"/>
              <a:t>  [ 68  72  81]]</a:t>
            </a:r>
          </a:p>
          <a:p>
            <a:r>
              <a:rPr lang="ko-KR" altLang="en-US" dirty="0"/>
              <a:t> 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3C5EA03-ED9F-4A9F-9DAE-30859A76524E}"/>
              </a:ext>
            </a:extLst>
          </p:cNvPr>
          <p:cNvSpPr/>
          <p:nvPr/>
        </p:nvSpPr>
        <p:spPr>
          <a:xfrm>
            <a:off x="5080832" y="2597473"/>
            <a:ext cx="27315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(312, 240, 3)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F1C72513-CE77-4EDA-9631-3D7BCF379E76}"/>
              </a:ext>
            </a:extLst>
          </p:cNvPr>
          <p:cNvSpPr/>
          <p:nvPr/>
        </p:nvSpPr>
        <p:spPr>
          <a:xfrm>
            <a:off x="4098229" y="3612654"/>
            <a:ext cx="360040" cy="1224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48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4E1ADE-F9FA-4E9F-A03C-4D907EBBDCD5}"/>
              </a:ext>
            </a:extLst>
          </p:cNvPr>
          <p:cNvSpPr txBox="1"/>
          <p:nvPr/>
        </p:nvSpPr>
        <p:spPr>
          <a:xfrm>
            <a:off x="323529" y="1067178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CIFAR10 </a:t>
            </a:r>
            <a:r>
              <a:rPr lang="ko-KR" altLang="en-US" dirty="0"/>
              <a:t>자료를 </a:t>
            </a:r>
            <a:r>
              <a:rPr lang="en-US" altLang="ko-KR" dirty="0"/>
              <a:t>CNN</a:t>
            </a:r>
            <a:r>
              <a:rPr lang="ko-KR" altLang="en-US" dirty="0"/>
              <a:t>으로 학습해보자</a:t>
            </a:r>
            <a:r>
              <a:rPr lang="en-US" altLang="ko-KR" dirty="0"/>
              <a:t>.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78337C7-B961-414A-91B2-65C8E19A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93" y="1651699"/>
            <a:ext cx="3155202" cy="1632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F8E588-E2BD-406F-B772-09A7D4435E2A}"/>
              </a:ext>
            </a:extLst>
          </p:cNvPr>
          <p:cNvSpPr/>
          <p:nvPr/>
        </p:nvSpPr>
        <p:spPr>
          <a:xfrm>
            <a:off x="527042" y="3533666"/>
            <a:ext cx="85686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Consolas" panose="020B0609020204030204" pitchFamily="49" charset="0"/>
              </a:rPr>
              <a:t>Layer</a:t>
            </a:r>
            <a:r>
              <a:rPr lang="ko-KR" altLang="en-US" sz="1200" dirty="0">
                <a:latin typeface="Consolas" panose="020B0609020204030204" pitchFamily="49" charset="0"/>
              </a:rPr>
              <a:t> (</a:t>
            </a:r>
            <a:r>
              <a:rPr lang="ko-KR" altLang="en-US" sz="1200" dirty="0" err="1">
                <a:latin typeface="Consolas" panose="020B0609020204030204" pitchFamily="49" charset="0"/>
              </a:rPr>
              <a:t>type</a:t>
            </a:r>
            <a:r>
              <a:rPr lang="ko-KR" altLang="en-US" sz="1200" dirty="0">
                <a:latin typeface="Consolas" panose="020B0609020204030204" pitchFamily="49" charset="0"/>
              </a:rPr>
              <a:t>)                 </a:t>
            </a:r>
            <a:r>
              <a:rPr lang="ko-KR" altLang="en-US" sz="1200" dirty="0" err="1">
                <a:latin typeface="Consolas" panose="020B0609020204030204" pitchFamily="49" charset="0"/>
              </a:rPr>
              <a:t>Output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latin typeface="Consolas" panose="020B0609020204030204" pitchFamily="49" charset="0"/>
              </a:rPr>
              <a:t>Shape</a:t>
            </a:r>
            <a:r>
              <a:rPr lang="ko-KR" altLang="en-US" sz="1200" dirty="0">
                <a:latin typeface="Consolas" panose="020B0609020204030204" pitchFamily="49" charset="0"/>
              </a:rPr>
              <a:t>              </a:t>
            </a:r>
            <a:r>
              <a:rPr lang="ko-KR" altLang="en-US" sz="1200" dirty="0" err="1">
                <a:latin typeface="Consolas" panose="020B0609020204030204" pitchFamily="49" charset="0"/>
              </a:rPr>
              <a:t>Param</a:t>
            </a:r>
            <a:r>
              <a:rPr lang="ko-KR" altLang="en-US" sz="1200" dirty="0">
                <a:latin typeface="Consolas" panose="020B0609020204030204" pitchFamily="49" charset="0"/>
              </a:rPr>
              <a:t> #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=================================================================</a:t>
            </a:r>
          </a:p>
          <a:p>
            <a:r>
              <a:rPr lang="ko-KR" altLang="en-US" sz="1200" dirty="0" err="1">
                <a:latin typeface="Consolas" panose="020B0609020204030204" pitchFamily="49" charset="0"/>
              </a:rPr>
              <a:t>input</a:t>
            </a:r>
            <a:r>
              <a:rPr lang="ko-KR" altLang="en-US" sz="1200" dirty="0">
                <a:latin typeface="Consolas" panose="020B0609020204030204" pitchFamily="49" charset="0"/>
              </a:rPr>
              <a:t> (</a:t>
            </a:r>
            <a:r>
              <a:rPr lang="ko-KR" altLang="en-US" sz="1200" dirty="0" err="1">
                <a:latin typeface="Consolas" panose="020B0609020204030204" pitchFamily="49" charset="0"/>
              </a:rPr>
              <a:t>InputLayer</a:t>
            </a:r>
            <a:r>
              <a:rPr lang="ko-KR" altLang="en-US" sz="1200" dirty="0">
                <a:latin typeface="Consolas" panose="020B0609020204030204" pitchFamily="49" charset="0"/>
              </a:rPr>
              <a:t>) 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32, 32, 3)         0   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conv1 (Conv2D)     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30, 30, 32)        896 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dropout_1 (</a:t>
            </a:r>
            <a:r>
              <a:rPr lang="ko-KR" altLang="en-US" sz="1200" dirty="0" err="1">
                <a:latin typeface="Consolas" panose="020B0609020204030204" pitchFamily="49" charset="0"/>
              </a:rPr>
              <a:t>Dropout</a:t>
            </a:r>
            <a:r>
              <a:rPr lang="ko-KR" altLang="en-US" sz="1200" dirty="0">
                <a:latin typeface="Consolas" panose="020B0609020204030204" pitchFamily="49" charset="0"/>
              </a:rPr>
              <a:t>)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30, 30, 32)        0   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conv2 (Conv2D)     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30, 30, 32)        9248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pool1 (MaxPooling2D)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15, 15, 32)        0   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conv3 (Conv2D)     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15, 15, 64)        18496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pool2 (MaxPooling2D)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7, 7, 64)          0   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flatten_1 (</a:t>
            </a:r>
            <a:r>
              <a:rPr lang="ko-KR" altLang="en-US" sz="1200" dirty="0" err="1">
                <a:latin typeface="Consolas" panose="020B0609020204030204" pitchFamily="49" charset="0"/>
              </a:rPr>
              <a:t>Flatten</a:t>
            </a:r>
            <a:r>
              <a:rPr lang="ko-KR" altLang="en-US" sz="1200" dirty="0">
                <a:latin typeface="Consolas" panose="020B0609020204030204" pitchFamily="49" charset="0"/>
              </a:rPr>
              <a:t>)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3136)              0   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dropout_2 (</a:t>
            </a:r>
            <a:r>
              <a:rPr lang="ko-KR" altLang="en-US" sz="1200" dirty="0" err="1">
                <a:latin typeface="Consolas" panose="020B0609020204030204" pitchFamily="49" charset="0"/>
              </a:rPr>
              <a:t>Dropout</a:t>
            </a:r>
            <a:r>
              <a:rPr lang="ko-KR" altLang="en-US" sz="1200" dirty="0">
                <a:latin typeface="Consolas" panose="020B0609020204030204" pitchFamily="49" charset="0"/>
              </a:rPr>
              <a:t>)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3136)              0         </a:t>
            </a:r>
          </a:p>
          <a:p>
            <a:r>
              <a:rPr lang="ko-KR" altLang="en-US" sz="1200" dirty="0" err="1">
                <a:latin typeface="Consolas" panose="020B0609020204030204" pitchFamily="49" charset="0"/>
              </a:rPr>
              <a:t>poolhidden</a:t>
            </a:r>
            <a:r>
              <a:rPr lang="ko-KR" altLang="en-US" sz="1200" dirty="0">
                <a:latin typeface="Consolas" panose="020B0609020204030204" pitchFamily="49" charset="0"/>
              </a:rPr>
              <a:t> (</a:t>
            </a:r>
            <a:r>
              <a:rPr lang="ko-KR" altLang="en-US" sz="1200" dirty="0" err="1">
                <a:latin typeface="Consolas" panose="020B0609020204030204" pitchFamily="49" charset="0"/>
              </a:rPr>
              <a:t>Dense</a:t>
            </a:r>
            <a:r>
              <a:rPr lang="ko-KR" altLang="en-US" sz="1200" dirty="0">
                <a:latin typeface="Consolas" panose="020B0609020204030204" pitchFamily="49" charset="0"/>
              </a:rPr>
              <a:t>) 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512)               1606144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dropout_3 (</a:t>
            </a:r>
            <a:r>
              <a:rPr lang="ko-KR" altLang="en-US" sz="1200" dirty="0" err="1">
                <a:latin typeface="Consolas" panose="020B0609020204030204" pitchFamily="49" charset="0"/>
              </a:rPr>
              <a:t>Dropout</a:t>
            </a:r>
            <a:r>
              <a:rPr lang="ko-KR" altLang="en-US" sz="1200" dirty="0">
                <a:latin typeface="Consolas" panose="020B0609020204030204" pitchFamily="49" charset="0"/>
              </a:rPr>
              <a:t>)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512)               0         </a:t>
            </a:r>
          </a:p>
          <a:p>
            <a:r>
              <a:rPr lang="ko-KR" altLang="en-US" sz="1200" dirty="0" err="1">
                <a:latin typeface="Consolas" panose="020B0609020204030204" pitchFamily="49" charset="0"/>
              </a:rPr>
              <a:t>output</a:t>
            </a:r>
            <a:r>
              <a:rPr lang="ko-KR" altLang="en-US" sz="1200" dirty="0">
                <a:latin typeface="Consolas" panose="020B0609020204030204" pitchFamily="49" charset="0"/>
              </a:rPr>
              <a:t> (</a:t>
            </a:r>
            <a:r>
              <a:rPr lang="ko-KR" altLang="en-US" sz="1200" dirty="0" err="1">
                <a:latin typeface="Consolas" panose="020B0609020204030204" pitchFamily="49" charset="0"/>
              </a:rPr>
              <a:t>Dense</a:t>
            </a:r>
            <a:r>
              <a:rPr lang="ko-KR" altLang="en-US" sz="1200" dirty="0">
                <a:latin typeface="Consolas" panose="020B0609020204030204" pitchFamily="49" charset="0"/>
              </a:rPr>
              <a:t>)               (</a:t>
            </a:r>
            <a:r>
              <a:rPr lang="ko-KR" altLang="en-US" sz="1200" dirty="0" err="1">
                <a:latin typeface="Consolas" panose="020B0609020204030204" pitchFamily="49" charset="0"/>
              </a:rPr>
              <a:t>None</a:t>
            </a:r>
            <a:r>
              <a:rPr lang="ko-KR" altLang="en-US" sz="1200" dirty="0">
                <a:latin typeface="Consolas" panose="020B0609020204030204" pitchFamily="49" charset="0"/>
              </a:rPr>
              <a:t>, 10)                5130      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=========================================</a:t>
            </a:r>
            <a:r>
              <a:rPr lang="en-US" altLang="ko-KR" sz="1200" dirty="0">
                <a:latin typeface="Consolas" panose="020B0609020204030204" pitchFamily="49" charset="0"/>
              </a:rPr>
              <a:t>========================  </a:t>
            </a:r>
            <a:r>
              <a:rPr lang="ko-KR" altLang="en-US" sz="1200" dirty="0" err="1">
                <a:latin typeface="Consolas" panose="020B0609020204030204" pitchFamily="49" charset="0"/>
              </a:rPr>
              <a:t>Total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latin typeface="Consolas" panose="020B0609020204030204" pitchFamily="49" charset="0"/>
              </a:rPr>
              <a:t>params</a:t>
            </a:r>
            <a:r>
              <a:rPr lang="ko-KR" altLang="en-US" sz="1200" dirty="0">
                <a:latin typeface="Consolas" panose="020B0609020204030204" pitchFamily="49" charset="0"/>
              </a:rPr>
              <a:t>: 1,639,914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9A844E3-6C30-4B80-9838-008BC6AF7F84}"/>
              </a:ext>
            </a:extLst>
          </p:cNvPr>
          <p:cNvSpPr/>
          <p:nvPr/>
        </p:nvSpPr>
        <p:spPr>
          <a:xfrm>
            <a:off x="3774771" y="1070238"/>
            <a:ext cx="2483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Cifar10_CNN_74_Train.py</a:t>
            </a:r>
          </a:p>
        </p:txBody>
      </p:sp>
    </p:spTree>
    <p:extLst>
      <p:ext uri="{BB962C8B-B14F-4D97-AF65-F5344CB8AC3E}">
        <p14:creationId xmlns:p14="http://schemas.microsoft.com/office/powerpoint/2010/main" val="317712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1AA22A5-9210-4FC1-83DB-D64780DFB2DF}"/>
              </a:ext>
            </a:extLst>
          </p:cNvPr>
          <p:cNvSpPr/>
          <p:nvPr/>
        </p:nvSpPr>
        <p:spPr>
          <a:xfrm>
            <a:off x="810308" y="1763519"/>
            <a:ext cx="833467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os.environ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['TF_CPP_MIN_LOG_LEVEL']='2'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keras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datasets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keras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keras.utils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np_utils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= datasets.cifar10.load_data()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np_utils.to_categorical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np_utils.to_categorical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img_rows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img_cols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_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x_train.shape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[1:]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x_train.reshape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x_train.shape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[0],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img_rows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img_cols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3)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x_test.reshape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x_test.shape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[0],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img_rows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img_cols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3)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input_shape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img_rows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img_cols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3)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X_train.astype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('float32')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X_test.astype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('float32')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/= 255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/= 255</a:t>
            </a:r>
            <a:endParaRPr lang="en-US" altLang="ko-KR" sz="1400" b="1" dirty="0">
              <a:solidFill>
                <a:srgbClr val="0033CC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num_classes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10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batch_size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32</a:t>
            </a:r>
            <a:endParaRPr lang="ko-KR" altLang="ko-KR" sz="3200" b="1" dirty="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11BCB7A-2AA9-4A35-807D-2D0BF7A8629C}"/>
              </a:ext>
            </a:extLst>
          </p:cNvPr>
          <p:cNvSpPr/>
          <p:nvPr/>
        </p:nvSpPr>
        <p:spPr>
          <a:xfrm>
            <a:off x="398850" y="1731148"/>
            <a:ext cx="7992887" cy="4284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791CA86-E8C5-4AA7-980D-60339FC9CC10}"/>
              </a:ext>
            </a:extLst>
          </p:cNvPr>
          <p:cNvSpPr txBox="1"/>
          <p:nvPr/>
        </p:nvSpPr>
        <p:spPr>
          <a:xfrm>
            <a:off x="323529" y="1067178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아래는 이작업을 수행하는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코드임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0436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1AA22A5-9210-4FC1-83DB-D64780DFB2DF}"/>
              </a:ext>
            </a:extLst>
          </p:cNvPr>
          <p:cNvSpPr/>
          <p:nvPr/>
        </p:nvSpPr>
        <p:spPr>
          <a:xfrm>
            <a:off x="539552" y="1271076"/>
            <a:ext cx="83346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layers.Input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input_shape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input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layers.Conv2D(32,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kernel_size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=(3, 3),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activation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relu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='conv1')(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layers.Dropout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(0.2)(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layers.Conv2D(32,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kernel_size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=(3, 3),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activation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relu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padding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='conv2')(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layers.MaxPooling2D(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pool_size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=(2, 2),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='pool1')(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layers.Conv2D(64,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kernel_size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=(3, 3),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activation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relu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padding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='conv3')(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layers.MaxPooling2D(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pool_size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=(2, 2),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='pool2')(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layers.Flatten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layers.Dropout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(0.2)(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layers.Dense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(512,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activation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relu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poolhidden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layers.Dropout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(0.2)(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layers.Dense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num_classes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activation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softmax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output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models.Model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model.summary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epochs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25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model.compile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loss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categorical_crossentropy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optimizer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adam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metrics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=['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accuracy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'])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history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model.fit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Y_train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batch_size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batch_size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epochs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epochs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validation_split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=0.1,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verbose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=2)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score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model.evaluate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Y_test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loss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score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[0])</a:t>
            </a:r>
            <a:b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Test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accuracy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:', </a:t>
            </a:r>
            <a:r>
              <a:rPr lang="ko-KR" altLang="ko-KR" sz="1400" b="1" dirty="0" err="1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score</a:t>
            </a:r>
            <a:r>
              <a:rPr lang="ko-KR" altLang="ko-KR" sz="1400" b="1" dirty="0">
                <a:solidFill>
                  <a:srgbClr val="0033CC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[1])</a:t>
            </a:r>
            <a:endParaRPr lang="ko-KR" altLang="ko-KR" sz="3200" b="1" dirty="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11BCB7A-2AA9-4A35-807D-2D0BF7A8629C}"/>
              </a:ext>
            </a:extLst>
          </p:cNvPr>
          <p:cNvSpPr/>
          <p:nvPr/>
        </p:nvSpPr>
        <p:spPr>
          <a:xfrm>
            <a:off x="398850" y="1204367"/>
            <a:ext cx="8475374" cy="4960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18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56AD8CF-8EBF-41E0-9D20-1D8DE166376E}"/>
              </a:ext>
            </a:extLst>
          </p:cNvPr>
          <p:cNvSpPr txBox="1"/>
          <p:nvPr/>
        </p:nvSpPr>
        <p:spPr>
          <a:xfrm>
            <a:off x="323529" y="1067178"/>
            <a:ext cx="8568666" cy="9294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학습은 시간과 메모리가 많이 소요되는 작업임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학습이 되면 한동안 학습할 필요가 없으므로 학습된 미지수를 저장해두는 것이 필요함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학습된 이미지를 저장했다면 이를 읽어 </a:t>
            </a:r>
            <a:r>
              <a:rPr lang="en-US" altLang="ko-KR" dirty="0"/>
              <a:t>forward </a:t>
            </a:r>
            <a:r>
              <a:rPr lang="ko-KR" altLang="en-US" dirty="0"/>
              <a:t>연산만 수행하면 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C3DC1A-33B6-47CE-9A48-F4609613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6" y="3104634"/>
            <a:ext cx="3257806" cy="2163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1FF717-8052-4C3B-A4E1-6605D05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094607"/>
            <a:ext cx="4320480" cy="21924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484862B-9657-4F00-9B0C-6B4943E26077}"/>
              </a:ext>
            </a:extLst>
          </p:cNvPr>
          <p:cNvSpPr/>
          <p:nvPr/>
        </p:nvSpPr>
        <p:spPr>
          <a:xfrm>
            <a:off x="1020316" y="2330294"/>
            <a:ext cx="2388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33CC"/>
                </a:solidFill>
              </a:rPr>
              <a:t>forward </a:t>
            </a:r>
            <a:r>
              <a:rPr lang="en-US" altLang="ko-KR" dirty="0">
                <a:solidFill>
                  <a:srgbClr val="0033CC"/>
                </a:solidFill>
                <a:sym typeface="Symbol" panose="05050102010706020507" pitchFamily="18" charset="2"/>
              </a:rPr>
              <a:t></a:t>
            </a:r>
            <a:r>
              <a:rPr lang="en-US" altLang="ko-KR" dirty="0">
                <a:solidFill>
                  <a:srgbClr val="0033CC"/>
                </a:solidFill>
              </a:rPr>
              <a:t> backward</a:t>
            </a:r>
          </a:p>
          <a:p>
            <a:pPr algn="ctr"/>
            <a:r>
              <a:rPr lang="en-US" altLang="ko-KR" dirty="0">
                <a:solidFill>
                  <a:srgbClr val="0033CC"/>
                </a:solidFill>
              </a:rPr>
              <a:t>(Backpropagation)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35C785A-FBF4-45D2-924E-A76A2F3408E8}"/>
              </a:ext>
            </a:extLst>
          </p:cNvPr>
          <p:cNvSpPr/>
          <p:nvPr/>
        </p:nvSpPr>
        <p:spPr>
          <a:xfrm>
            <a:off x="4765048" y="2517094"/>
            <a:ext cx="334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33CC"/>
                </a:solidFill>
              </a:rPr>
              <a:t>Edge Computer: forward </a:t>
            </a:r>
            <a:r>
              <a:rPr lang="en-US" altLang="ko-KR" dirty="0">
                <a:solidFill>
                  <a:srgbClr val="0033CC"/>
                </a:solidFill>
                <a:sym typeface="Symbol" panose="05050102010706020507" pitchFamily="18" charset="2"/>
              </a:rPr>
              <a:t>Only</a:t>
            </a:r>
            <a:endParaRPr lang="en-US" altLang="ko-KR" dirty="0">
              <a:solidFill>
                <a:srgbClr val="0033CC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6E34A0B-D100-493C-9815-49741DCB2225}"/>
              </a:ext>
            </a:extLst>
          </p:cNvPr>
          <p:cNvSpPr/>
          <p:nvPr/>
        </p:nvSpPr>
        <p:spPr>
          <a:xfrm>
            <a:off x="3331125" y="5780003"/>
            <a:ext cx="2399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Cifar10_CNN_74_Test.py</a:t>
            </a:r>
          </a:p>
        </p:txBody>
      </p:sp>
    </p:spTree>
    <p:extLst>
      <p:ext uri="{BB962C8B-B14F-4D97-AF65-F5344CB8AC3E}">
        <p14:creationId xmlns:p14="http://schemas.microsoft.com/office/powerpoint/2010/main" val="1330992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4E1ADE-F9FA-4E9F-A03C-4D907EBBDCD5}"/>
              </a:ext>
            </a:extLst>
          </p:cNvPr>
          <p:cNvSpPr txBox="1"/>
          <p:nvPr/>
        </p:nvSpPr>
        <p:spPr>
          <a:xfrm>
            <a:off x="323529" y="1067178"/>
            <a:ext cx="8568666" cy="196361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rgbClr val="0033CC"/>
                </a:solidFill>
              </a:rPr>
              <a:t>결과는 </a:t>
            </a:r>
            <a:r>
              <a:rPr lang="en-US" altLang="ko-KR" b="1" dirty="0">
                <a:solidFill>
                  <a:srgbClr val="0033CC"/>
                </a:solidFill>
              </a:rPr>
              <a:t>74% </a:t>
            </a:r>
            <a:r>
              <a:rPr lang="ko-KR" altLang="en-US" b="1" dirty="0">
                <a:solidFill>
                  <a:srgbClr val="0033CC"/>
                </a:solidFill>
              </a:rPr>
              <a:t>정도다</a:t>
            </a:r>
            <a:r>
              <a:rPr lang="en-US" altLang="ko-KR" b="1" dirty="0">
                <a:solidFill>
                  <a:srgbClr val="0033CC"/>
                </a:solidFill>
              </a:rPr>
              <a:t>. </a:t>
            </a:r>
            <a:r>
              <a:rPr lang="ko-KR" altLang="en-US" dirty="0"/>
              <a:t>비교적 높은 수치다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인간보다 더 잘한 것은 아님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af-ZA" altLang="ko-KR" dirty="0"/>
              <a:t>CNN</a:t>
            </a:r>
            <a:r>
              <a:rPr lang="ko-KR" altLang="en-US" dirty="0"/>
              <a:t>은 대부분 </a:t>
            </a:r>
            <a:r>
              <a:rPr lang="en-US" altLang="ko-KR" dirty="0"/>
              <a:t>GPU</a:t>
            </a:r>
            <a:r>
              <a:rPr lang="ko-KR" altLang="en-US" dirty="0"/>
              <a:t>를 사용하여 계산하는데 계산효율을 위해 </a:t>
            </a:r>
            <a:r>
              <a:rPr lang="en-US" altLang="ko-KR" dirty="0"/>
              <a:t>Mini-batch</a:t>
            </a:r>
            <a:r>
              <a:rPr lang="ko-KR" altLang="en-US" dirty="0"/>
              <a:t>로 학습 함</a:t>
            </a:r>
            <a:endParaRPr lang="af-ZA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af-ZA" altLang="ko-KR" dirty="0"/>
              <a:t>arXiv</a:t>
            </a:r>
            <a:r>
              <a:rPr lang="ko-KR" altLang="en-US" dirty="0"/>
              <a:t>에 </a:t>
            </a:r>
            <a:r>
              <a:rPr lang="en-US" altLang="ko-KR" dirty="0"/>
              <a:t>Mini-batch</a:t>
            </a:r>
            <a:r>
              <a:rPr lang="ko-KR" altLang="en-US" dirty="0"/>
              <a:t> 학습의 문제점을 찾아내고 이를 해결하는 </a:t>
            </a:r>
            <a:r>
              <a:rPr lang="af-ZA" altLang="ko-KR" dirty="0"/>
              <a:t>Batch Normalization</a:t>
            </a:r>
            <a:br>
              <a:rPr lang="af-ZA" altLang="ko-KR" dirty="0"/>
            </a:br>
            <a:r>
              <a:rPr lang="ko-KR" altLang="en-US" dirty="0"/>
              <a:t>논문이 발표됨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(</a:t>
            </a:r>
            <a:r>
              <a:rPr lang="af-ZA" altLang="ko-KR" dirty="0">
                <a:hlinkClick r:id="rId3"/>
              </a:rPr>
              <a:t>Batch Normalization : Accelerating Deep Network Training by Reducing Internal Covariance Shift)</a:t>
            </a:r>
            <a:endParaRPr lang="af-ZA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   한마디로 설명하면 미니배치 처리에서 배치마다 입력 데이터의 분포가 달라지면 달라진 분포를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학습하기 위해 방향을 조금씩 이탈하는 것을 방지하는 아이디어임</a:t>
            </a:r>
            <a:r>
              <a:rPr lang="en-US" altLang="ko-KR" dirty="0"/>
              <a:t>(</a:t>
            </a:r>
            <a:r>
              <a:rPr lang="ko-KR" altLang="en-US" dirty="0"/>
              <a:t>일종의 미니배치 정규화</a:t>
            </a:r>
            <a:r>
              <a:rPr lang="en-US" altLang="ko-KR" dirty="0"/>
              <a:t>)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F30DD71-CA5A-49ED-9725-4CB9134870C3}"/>
              </a:ext>
            </a:extLst>
          </p:cNvPr>
          <p:cNvSpPr/>
          <p:nvPr/>
        </p:nvSpPr>
        <p:spPr>
          <a:xfrm>
            <a:off x="323529" y="3095081"/>
            <a:ext cx="8363271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x 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layers</a:t>
            </a:r>
            <a:r>
              <a:rPr lang="en-US" altLang="ko-KR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Input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shape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input_shape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 name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'input'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BatchNormalization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kernel_size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altLang="ko-KR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relu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 name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'conv1'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)(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pt-BR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pt-BR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pt-BR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Dropout</a:t>
            </a:r>
            <a:r>
              <a:rPr lang="pt-BR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0.2</a:t>
            </a:r>
            <a:r>
              <a:rPr lang="pt-BR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)(</a:t>
            </a:r>
            <a:r>
              <a:rPr lang="pt-BR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pt-BR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BatchNormalization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32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kernel_size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'relu'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'same'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name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'conv2'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name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'pool1'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)(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BatchNormalization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Conv2D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64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kernel_size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af-ZA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activation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'relu'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padding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'same'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name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'conv3'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MaxPooling2D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pool_size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=(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name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altLang="ko-KR" sz="1400" dirty="0">
                <a:solidFill>
                  <a:srgbClr val="808080"/>
                </a:solidFill>
                <a:highlight>
                  <a:srgbClr val="FFFFFF"/>
                </a:highlight>
              </a:rPr>
              <a:t>'pool2'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)(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en-US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 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 layers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Flatten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()(</a:t>
            </a:r>
            <a:r>
              <a:rPr lang="af-ZA" altLang="ko-KR" sz="1400" dirty="0">
                <a:solidFill>
                  <a:srgbClr val="000000"/>
                </a:solidFill>
                <a:highlight>
                  <a:srgbClr val="FFFFFF"/>
                </a:highlight>
              </a:rPr>
              <a:t>h</a:t>
            </a:r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	.</a:t>
            </a:r>
          </a:p>
          <a:p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	.</a:t>
            </a:r>
            <a:r>
              <a:rPr lang="af-ZA" altLang="ko-KR" sz="1400" b="1" dirty="0">
                <a:solidFill>
                  <a:srgbClr val="000080"/>
                </a:solidFill>
              </a:rPr>
              <a:t>       </a:t>
            </a:r>
            <a:endParaRPr lang="af-ZA" altLang="ko-KR" sz="1400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r>
              <a:rPr lang="af-ZA" altLang="ko-K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	.</a:t>
            </a:r>
            <a:endParaRPr lang="af-ZA" altLang="ko-KR" sz="14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C573939-53BD-4BE8-8926-2ACF3E1A0341}"/>
              </a:ext>
            </a:extLst>
          </p:cNvPr>
          <p:cNvSpPr/>
          <p:nvPr/>
        </p:nvSpPr>
        <p:spPr>
          <a:xfrm>
            <a:off x="3720327" y="5704717"/>
            <a:ext cx="2483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Cifar10_CNN_79_Train.py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B30C7BF-4F6E-4426-9E37-2AE85E745A61}"/>
              </a:ext>
            </a:extLst>
          </p:cNvPr>
          <p:cNvSpPr/>
          <p:nvPr/>
        </p:nvSpPr>
        <p:spPr>
          <a:xfrm>
            <a:off x="6255605" y="5709558"/>
            <a:ext cx="2399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Cifar10_CNN_79_Test.py</a:t>
            </a:r>
          </a:p>
        </p:txBody>
      </p:sp>
    </p:spTree>
    <p:extLst>
      <p:ext uri="{BB962C8B-B14F-4D97-AF65-F5344CB8AC3E}">
        <p14:creationId xmlns:p14="http://schemas.microsoft.com/office/powerpoint/2010/main" val="1458954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4E1ADE-F9FA-4E9F-A03C-4D907EBBDCD5}"/>
              </a:ext>
            </a:extLst>
          </p:cNvPr>
          <p:cNvSpPr txBox="1"/>
          <p:nvPr/>
        </p:nvSpPr>
        <p:spPr>
          <a:xfrm>
            <a:off x="323529" y="1067178"/>
            <a:ext cx="8568666" cy="206210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rgbClr val="0033CC"/>
                </a:solidFill>
              </a:rPr>
              <a:t>결과는 </a:t>
            </a:r>
            <a:r>
              <a:rPr lang="en-US" altLang="ko-KR" b="1" dirty="0">
                <a:solidFill>
                  <a:srgbClr val="0033CC"/>
                </a:solidFill>
              </a:rPr>
              <a:t>79% </a:t>
            </a:r>
            <a:r>
              <a:rPr lang="ko-KR" altLang="en-US" b="1" dirty="0">
                <a:solidFill>
                  <a:srgbClr val="0033CC"/>
                </a:solidFill>
              </a:rPr>
              <a:t>로 </a:t>
            </a:r>
            <a:r>
              <a:rPr lang="en-US" altLang="ko-KR" b="1" dirty="0">
                <a:solidFill>
                  <a:srgbClr val="0033CC"/>
                </a:solidFill>
              </a:rPr>
              <a:t>Batch Normalization </a:t>
            </a:r>
            <a:r>
              <a:rPr lang="ko-KR" altLang="en-US" b="1" dirty="0">
                <a:solidFill>
                  <a:srgbClr val="0033CC"/>
                </a:solidFill>
              </a:rPr>
              <a:t>적용으로 </a:t>
            </a:r>
            <a:r>
              <a:rPr lang="en-US" altLang="ko-KR" b="1" dirty="0">
                <a:solidFill>
                  <a:srgbClr val="0033CC"/>
                </a:solidFill>
              </a:rPr>
              <a:t>5% </a:t>
            </a:r>
            <a:r>
              <a:rPr lang="ko-KR" altLang="en-US" b="1" dirty="0">
                <a:solidFill>
                  <a:srgbClr val="0033CC"/>
                </a:solidFill>
              </a:rPr>
              <a:t>정도 상승</a:t>
            </a:r>
            <a:endParaRPr lang="en-US" altLang="ko-KR" b="1" dirty="0">
              <a:solidFill>
                <a:srgbClr val="0033CC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/>
              <a:t>층을 더 깊게 하여 정확도를 증가시키고 싶은데 </a:t>
            </a:r>
            <a:r>
              <a:rPr lang="ko-KR" altLang="en-US" dirty="0" err="1"/>
              <a:t>오버피팅</a:t>
            </a:r>
            <a:r>
              <a:rPr lang="ko-KR" altLang="en-US" dirty="0"/>
              <a:t> 위험이 걱정됨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가중 값이 커서 하나의 노드에 결과가 영향을 받는 것을 지양할 수 없을까</a:t>
            </a:r>
            <a:r>
              <a:rPr lang="en-US" altLang="ko-KR" dirty="0"/>
              <a:t>?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아래의 식은 통계학의 </a:t>
            </a:r>
            <a:r>
              <a:rPr lang="en-US" altLang="ko-KR" dirty="0"/>
              <a:t>Ridge Regression</a:t>
            </a:r>
            <a:r>
              <a:rPr lang="ko-KR" altLang="en-US" dirty="0"/>
              <a:t>에서 가져온 것임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    회귀 방정식의 </a:t>
            </a:r>
            <a:r>
              <a:rPr lang="ko-KR" altLang="en-US" dirty="0" err="1"/>
              <a:t>모수를</a:t>
            </a:r>
            <a:r>
              <a:rPr lang="ko-KR" altLang="en-US" dirty="0"/>
              <a:t> 𝜃 </a:t>
            </a:r>
            <a:r>
              <a:rPr lang="ko-KR" altLang="en-US" dirty="0" err="1"/>
              <a:t>라고</a:t>
            </a:r>
            <a:r>
              <a:rPr lang="ko-KR" altLang="en-US" dirty="0"/>
              <a:t> 할 때</a:t>
            </a:r>
            <a:r>
              <a:rPr lang="en-US" altLang="ko-KR" dirty="0"/>
              <a:t>, Cost </a:t>
            </a:r>
            <a:r>
              <a:rPr lang="ko-KR" altLang="en-US" dirty="0"/>
              <a:t>함수에 𝜃 의 제곱합을 더해서 𝜃 의 값이 커지는 것을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방지하는 방법임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3D5A143-2634-4396-8956-CA82F70C81F3}"/>
              </a:ext>
            </a:extLst>
          </p:cNvPr>
          <p:cNvGrpSpPr/>
          <p:nvPr/>
        </p:nvGrpSpPr>
        <p:grpSpPr>
          <a:xfrm>
            <a:off x="3026293" y="2905208"/>
            <a:ext cx="4896544" cy="1947091"/>
            <a:chOff x="2627784" y="2682577"/>
            <a:chExt cx="4896544" cy="19470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9C5CEBEA-D3D6-49FD-AB10-B7715AE4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2682577"/>
              <a:ext cx="2390775" cy="447675"/>
            </a:xfrm>
            <a:prstGeom prst="rect">
              <a:avLst/>
            </a:prstGeom>
          </p:spPr>
        </p:pic>
        <p:sp>
          <p:nvSpPr>
            <p:cNvPr id="18" name="폭발: 14pt 17">
              <a:extLst>
                <a:ext uri="{FF2B5EF4-FFF2-40B4-BE49-F238E27FC236}">
                  <a16:creationId xmlns:a16="http://schemas.microsoft.com/office/drawing/2014/main" xmlns="" id="{D2028F26-E9DA-4E1E-9C00-712DBD8FCF01}"/>
                </a:ext>
              </a:extLst>
            </p:cNvPr>
            <p:cNvSpPr/>
            <p:nvPr/>
          </p:nvSpPr>
          <p:spPr>
            <a:xfrm>
              <a:off x="3203848" y="3414485"/>
              <a:ext cx="4320480" cy="1215183"/>
            </a:xfrm>
            <a:prstGeom prst="irregularSeal2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모수가</a:t>
              </a:r>
              <a:r>
                <a:rPr lang="ko-KR" altLang="en-US" sz="1400" dirty="0">
                  <a:solidFill>
                    <a:schemeClr val="tx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 큰 값을 가지는 </a:t>
              </a:r>
              <a:r>
                <a:rPr lang="en-US" altLang="ko-KR" sz="1400" dirty="0">
                  <a:solidFill>
                    <a:schemeClr val="tx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넥슨 풋볼고딕 L" panose="020B0303000000000000" pitchFamily="50" charset="-127"/>
                  <a:ea typeface="넥슨 풋볼고딕 L" panose="020B0303000000000000" pitchFamily="50" charset="-127"/>
                </a:rPr>
                <a:t>것을 방지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xmlns="" id="{A4ED135D-9C5F-4903-85B7-6E83AC093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1800" y="3054102"/>
              <a:ext cx="576464" cy="45010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169A8B4-1AC6-4CEE-B569-AED90AB66975}"/>
              </a:ext>
            </a:extLst>
          </p:cNvPr>
          <p:cNvSpPr txBox="1"/>
          <p:nvPr/>
        </p:nvSpPr>
        <p:spPr>
          <a:xfrm>
            <a:off x="304777" y="5097977"/>
            <a:ext cx="8568666" cy="8802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79% CNN </a:t>
            </a:r>
            <a:r>
              <a:rPr lang="ko-KR" altLang="en-US" dirty="0"/>
              <a:t>모형에서 </a:t>
            </a:r>
            <a:r>
              <a:rPr lang="en-US" altLang="ko-KR" dirty="0"/>
              <a:t>32 conv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64 conv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128 conv </a:t>
            </a:r>
            <a:r>
              <a:rPr lang="ko-KR" altLang="en-US" dirty="0"/>
              <a:t>형식으로 </a:t>
            </a:r>
            <a:r>
              <a:rPr lang="en-US" altLang="ko-KR" dirty="0"/>
              <a:t>Convolution Layer</a:t>
            </a:r>
            <a:r>
              <a:rPr lang="ko-KR" altLang="en-US" dirty="0"/>
              <a:t>를 추가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확장하고 </a:t>
            </a:r>
            <a:r>
              <a:rPr lang="en-US" altLang="ko-KR" dirty="0"/>
              <a:t>Kernel Regularization</a:t>
            </a:r>
            <a:r>
              <a:rPr lang="ko-KR" altLang="en-US" dirty="0"/>
              <a:t>을 추가한 결과</a:t>
            </a:r>
            <a:r>
              <a:rPr lang="en-US" altLang="ko-KR" dirty="0"/>
              <a:t>, 84%</a:t>
            </a:r>
            <a:r>
              <a:rPr lang="ko-KR" altLang="en-US" dirty="0"/>
              <a:t>의 정확도를 확보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791BEC-DFB9-4810-9DE7-3584D27F5672}"/>
              </a:ext>
            </a:extLst>
          </p:cNvPr>
          <p:cNvSpPr/>
          <p:nvPr/>
        </p:nvSpPr>
        <p:spPr>
          <a:xfrm>
            <a:off x="630498" y="2925500"/>
            <a:ext cx="239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Kernel Regularization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AD5FD8A-9C0F-43FF-AD8E-D4C2FC61FD63}"/>
              </a:ext>
            </a:extLst>
          </p:cNvPr>
          <p:cNvSpPr/>
          <p:nvPr/>
        </p:nvSpPr>
        <p:spPr>
          <a:xfrm>
            <a:off x="3461083" y="5802914"/>
            <a:ext cx="2483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Cifar10_CNN_84_Train.py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98A29CE-BDD0-47B6-8A65-9F86DDE23981}"/>
              </a:ext>
            </a:extLst>
          </p:cNvPr>
          <p:cNvSpPr/>
          <p:nvPr/>
        </p:nvSpPr>
        <p:spPr>
          <a:xfrm>
            <a:off x="6012160" y="5825004"/>
            <a:ext cx="2399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Cifar10_CNN_84_Test.py</a:t>
            </a:r>
          </a:p>
        </p:txBody>
      </p:sp>
    </p:spTree>
    <p:extLst>
      <p:ext uri="{BB962C8B-B14F-4D97-AF65-F5344CB8AC3E}">
        <p14:creationId xmlns:p14="http://schemas.microsoft.com/office/powerpoint/2010/main" val="442111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4E1ADE-F9FA-4E9F-A03C-4D907EBBDCD5}"/>
              </a:ext>
            </a:extLst>
          </p:cNvPr>
          <p:cNvSpPr txBox="1"/>
          <p:nvPr/>
        </p:nvSpPr>
        <p:spPr>
          <a:xfrm>
            <a:off x="323529" y="1067178"/>
            <a:ext cx="8568666" cy="6340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다음 아이디어는 </a:t>
            </a:r>
            <a:r>
              <a:rPr lang="en-US" altLang="ko-KR" dirty="0"/>
              <a:t>Image Generator</a:t>
            </a:r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/>
              <a:t>단순한 아이디어지만</a:t>
            </a:r>
            <a:r>
              <a:rPr lang="en-US" altLang="ko-KR" dirty="0"/>
              <a:t>, </a:t>
            </a:r>
            <a:r>
              <a:rPr lang="ko-KR" altLang="en-US" dirty="0"/>
              <a:t>결과는 아주 훌륭함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아래는 좌측 이미지를 </a:t>
            </a:r>
            <a:r>
              <a:rPr lang="en-US" altLang="ko-KR" dirty="0"/>
              <a:t>Image Generator</a:t>
            </a:r>
            <a:r>
              <a:rPr lang="ko-KR" altLang="en-US" dirty="0"/>
              <a:t>를 통해 여러가지 이미지로 변형한 것임</a:t>
            </a:r>
            <a:r>
              <a:rPr lang="en-US" altLang="ko-KR" dirty="0"/>
              <a:t> </a:t>
            </a: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3.4 CNN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발전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169A8B4-1AC6-4CEE-B569-AED90AB66975}"/>
              </a:ext>
            </a:extLst>
          </p:cNvPr>
          <p:cNvSpPr txBox="1"/>
          <p:nvPr/>
        </p:nvSpPr>
        <p:spPr>
          <a:xfrm>
            <a:off x="395536" y="4856088"/>
            <a:ext cx="8568666" cy="12848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lnSpc>
                <a:spcPts val="2100"/>
              </a:lnSpc>
              <a:buNone/>
            </a:pPr>
            <a:r>
              <a:rPr lang="en-US" altLang="ko-KR" dirty="0"/>
              <a:t>Image Generator</a:t>
            </a:r>
            <a:r>
              <a:rPr lang="ko-KR" altLang="en-US" dirty="0"/>
              <a:t>를 추가하고 </a:t>
            </a:r>
            <a:r>
              <a:rPr lang="en-US" altLang="ko-KR" dirty="0"/>
              <a:t>Epoch</a:t>
            </a:r>
            <a:r>
              <a:rPr lang="ko-KR" altLang="en-US" dirty="0"/>
              <a:t>를 대폭 늘려 </a:t>
            </a:r>
            <a:r>
              <a:rPr lang="ko-KR" altLang="en-US" dirty="0">
                <a:solidFill>
                  <a:srgbClr val="0033CC"/>
                </a:solidFill>
              </a:rPr>
              <a:t>수행한 결과</a:t>
            </a:r>
            <a:r>
              <a:rPr lang="en-US" altLang="ko-KR" dirty="0">
                <a:solidFill>
                  <a:srgbClr val="0033CC"/>
                </a:solidFill>
              </a:rPr>
              <a:t>, 88%</a:t>
            </a:r>
            <a:r>
              <a:rPr lang="ko-KR" altLang="en-US" dirty="0">
                <a:solidFill>
                  <a:srgbClr val="0033CC"/>
                </a:solidFill>
              </a:rPr>
              <a:t>로 </a:t>
            </a:r>
            <a:r>
              <a:rPr lang="en-US" altLang="ko-KR" dirty="0">
                <a:solidFill>
                  <a:srgbClr val="0033CC"/>
                </a:solidFill>
              </a:rPr>
              <a:t>4% </a:t>
            </a:r>
            <a:r>
              <a:rPr lang="ko-KR" altLang="en-US" dirty="0">
                <a:solidFill>
                  <a:srgbClr val="0033CC"/>
                </a:solidFill>
              </a:rPr>
              <a:t>증가</a:t>
            </a:r>
            <a:endParaRPr lang="en-US" altLang="ko-KR" dirty="0">
              <a:solidFill>
                <a:srgbClr val="0033CC"/>
              </a:solidFill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dirty="0"/>
              <a:t>답이 </a:t>
            </a:r>
            <a:r>
              <a:rPr lang="ko-KR" altLang="en-US" dirty="0" err="1"/>
              <a:t>안나온다</a:t>
            </a:r>
            <a:r>
              <a:rPr lang="en-US" altLang="ko-KR" dirty="0"/>
              <a:t>. GPU </a:t>
            </a:r>
            <a:r>
              <a:rPr lang="ko-KR" altLang="en-US" dirty="0" err="1"/>
              <a:t>업글하고</a:t>
            </a:r>
            <a:r>
              <a:rPr lang="ko-KR" altLang="en-US" dirty="0"/>
              <a:t> 싶다</a:t>
            </a:r>
            <a:r>
              <a:rPr lang="en-US" altLang="ko-KR" dirty="0"/>
              <a:t>~~~</a:t>
            </a:r>
          </a:p>
          <a:p>
            <a:pPr marL="0" indent="0">
              <a:lnSpc>
                <a:spcPts val="2100"/>
              </a:lnSpc>
              <a:buNone/>
            </a:pPr>
            <a:r>
              <a:rPr lang="ko-KR" altLang="en-US" dirty="0"/>
              <a:t>학습시간이 너무 오래 걸려 학습결과를 </a:t>
            </a:r>
            <a:r>
              <a:rPr lang="en-US" altLang="ko-KR" dirty="0"/>
              <a:t>Save</a:t>
            </a:r>
            <a:r>
              <a:rPr lang="ko-KR" altLang="en-US" dirty="0"/>
              <a:t>하기로 하자</a:t>
            </a:r>
            <a:r>
              <a:rPr lang="en-US" altLang="ko-KR" dirty="0"/>
              <a:t>.</a:t>
            </a:r>
          </a:p>
          <a:p>
            <a:pPr marL="0" indent="0">
              <a:lnSpc>
                <a:spcPts val="2100"/>
              </a:lnSpc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0BC3FF3-0FB3-4234-AFD4-F4286CED0684}"/>
              </a:ext>
            </a:extLst>
          </p:cNvPr>
          <p:cNvSpPr/>
          <p:nvPr/>
        </p:nvSpPr>
        <p:spPr>
          <a:xfrm>
            <a:off x="941713" y="4426768"/>
            <a:ext cx="8676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33CC"/>
                </a:solidFill>
              </a:rPr>
              <a:t>https://drive.google.com/open?id=1IW8gkBsKUEjjW4XCM558aIPLHrphgRTf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2B6B44-D4A1-46CB-98B4-289CF6BF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4" y="1995108"/>
            <a:ext cx="3240075" cy="2095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60CF06D-8134-49E6-A7D9-0E483FFC3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90" y="1966694"/>
            <a:ext cx="3492420" cy="232496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0878CFD7-128B-40B5-92F1-066BF70E48C2}"/>
              </a:ext>
            </a:extLst>
          </p:cNvPr>
          <p:cNvSpPr/>
          <p:nvPr/>
        </p:nvSpPr>
        <p:spPr>
          <a:xfrm>
            <a:off x="4156991" y="2605841"/>
            <a:ext cx="360040" cy="1067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79572BF-BB63-4571-BE2F-CC132A515520}"/>
              </a:ext>
            </a:extLst>
          </p:cNvPr>
          <p:cNvSpPr/>
          <p:nvPr/>
        </p:nvSpPr>
        <p:spPr>
          <a:xfrm>
            <a:off x="3417301" y="5882686"/>
            <a:ext cx="24833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Cifar10_CNN_88_Train.py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5347DF4-81DB-4A58-B0F9-752C9082997A}"/>
              </a:ext>
            </a:extLst>
          </p:cNvPr>
          <p:cNvSpPr/>
          <p:nvPr/>
        </p:nvSpPr>
        <p:spPr>
          <a:xfrm>
            <a:off x="6012160" y="5884914"/>
            <a:ext cx="2399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Cifar10_CNN_88_Test.py</a:t>
            </a:r>
          </a:p>
        </p:txBody>
      </p:sp>
    </p:spTree>
    <p:extLst>
      <p:ext uri="{BB962C8B-B14F-4D97-AF65-F5344CB8AC3E}">
        <p14:creationId xmlns:p14="http://schemas.microsoft.com/office/powerpoint/2010/main" val="1976532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04E1ADE-F9FA-4E9F-A03C-4D907EBBDCD5}"/>
              </a:ext>
            </a:extLst>
          </p:cNvPr>
          <p:cNvSpPr txBox="1"/>
          <p:nvPr/>
        </p:nvSpPr>
        <p:spPr>
          <a:xfrm>
            <a:off x="323528" y="1054547"/>
            <a:ext cx="8640959" cy="3115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ko-KR" dirty="0"/>
              <a:t>ImageNet</a:t>
            </a:r>
            <a:r>
              <a:rPr lang="ko-KR" altLang="en-US" dirty="0"/>
              <a:t>은 </a:t>
            </a:r>
            <a:r>
              <a:rPr lang="en-US" altLang="ko-KR" dirty="0"/>
              <a:t>2007</a:t>
            </a:r>
            <a:r>
              <a:rPr lang="ko-KR" altLang="en-US" dirty="0"/>
              <a:t>년에 스탠포드 대학의 페이페이 리와 </a:t>
            </a:r>
            <a:r>
              <a:rPr lang="ko-KR" altLang="en-US" dirty="0" err="1"/>
              <a:t>프리스턴</a:t>
            </a:r>
            <a:r>
              <a:rPr lang="ko-KR" altLang="en-US" dirty="0"/>
              <a:t> 대학의 </a:t>
            </a:r>
            <a:r>
              <a:rPr lang="ko-KR" altLang="en-US" dirty="0" err="1"/>
              <a:t>카이리교수가</a:t>
            </a:r>
            <a:r>
              <a:rPr lang="ko-KR" altLang="en-US" dirty="0"/>
              <a:t> 시작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ko-KR" altLang="en-US" dirty="0"/>
              <a:t>집단 지성을 이용해 </a:t>
            </a:r>
            <a:r>
              <a:rPr lang="en-US" altLang="ko-KR" dirty="0"/>
              <a:t>10</a:t>
            </a:r>
            <a:r>
              <a:rPr lang="ko-KR" altLang="en-US" dirty="0"/>
              <a:t>억 여장 이미지를 다운로드하고 이를 소셜 </a:t>
            </a:r>
            <a:r>
              <a:rPr lang="ko-KR" altLang="en-US" dirty="0" err="1"/>
              <a:t>클라우딩으로</a:t>
            </a:r>
            <a:r>
              <a:rPr lang="ko-KR" altLang="en-US" dirty="0"/>
              <a:t> </a:t>
            </a:r>
            <a:r>
              <a:rPr lang="en-US" altLang="ko-KR" dirty="0"/>
              <a:t>Labeling</a:t>
            </a:r>
          </a:p>
          <a:p>
            <a:pPr>
              <a:lnSpc>
                <a:spcPts val="2400"/>
              </a:lnSpc>
            </a:pPr>
            <a:r>
              <a:rPr lang="ko-KR" altLang="en-US" dirty="0"/>
              <a:t>이미지넷에는 </a:t>
            </a:r>
            <a:r>
              <a:rPr lang="en-US" altLang="ko-KR" dirty="0"/>
              <a:t>1,000</a:t>
            </a:r>
            <a:r>
              <a:rPr lang="ko-KR" altLang="en-US" dirty="0"/>
              <a:t>여개의 다양한 클래스가 존재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en-US" altLang="ko-KR" dirty="0"/>
              <a:t>2012</a:t>
            </a:r>
            <a:r>
              <a:rPr lang="ko-KR" altLang="en-US" dirty="0"/>
              <a:t>년 토론토 대학의 </a:t>
            </a:r>
            <a:r>
              <a:rPr lang="en-US" altLang="ko-KR" dirty="0"/>
              <a:t>Alex</a:t>
            </a:r>
            <a:r>
              <a:rPr lang="ko-KR" altLang="en-US" dirty="0"/>
              <a:t>가 개발한 </a:t>
            </a:r>
            <a:r>
              <a:rPr lang="en-US" altLang="ko-KR" dirty="0" err="1"/>
              <a:t>AlexNet</a:t>
            </a:r>
            <a:r>
              <a:rPr lang="ko-KR" altLang="en-US" dirty="0"/>
              <a:t>이 이 이미지넷 </a:t>
            </a:r>
            <a:r>
              <a:rPr lang="ko-KR" altLang="en-US" dirty="0" err="1"/>
              <a:t>챌린지에서</a:t>
            </a:r>
            <a:r>
              <a:rPr lang="ko-KR" altLang="en-US" dirty="0"/>
              <a:t> 우승을 하면서 지금까지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많은 </a:t>
            </a:r>
            <a:r>
              <a:rPr lang="en-US" altLang="ko-KR" dirty="0"/>
              <a:t>CNN </a:t>
            </a:r>
            <a:r>
              <a:rPr lang="ko-KR" altLang="en-US" dirty="0"/>
              <a:t>개발에 기초가 됨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Oxford </a:t>
            </a:r>
            <a:r>
              <a:rPr lang="ko-KR" altLang="en-US" dirty="0"/>
              <a:t>대학에서 </a:t>
            </a:r>
            <a:r>
              <a:rPr lang="en-US" altLang="ko-KR" dirty="0" err="1"/>
              <a:t>AlexNet</a:t>
            </a:r>
            <a:r>
              <a:rPr lang="ko-KR" altLang="en-US" dirty="0"/>
              <a:t>을 좀 더 깊게 만든 </a:t>
            </a:r>
            <a:r>
              <a:rPr lang="en-US" altLang="ko-KR" dirty="0"/>
              <a:t>VGGNet16, VGGNet19(</a:t>
            </a:r>
            <a:r>
              <a:rPr lang="ko-KR" altLang="en-US" dirty="0"/>
              <a:t>＇</a:t>
            </a:r>
            <a:r>
              <a:rPr lang="en-US" altLang="ko-KR" dirty="0"/>
              <a:t>14)</a:t>
            </a:r>
            <a:r>
              <a:rPr lang="ko-KR" altLang="en-US" dirty="0"/>
              <a:t> 발표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 err="1"/>
              <a:t>GoogleNet</a:t>
            </a:r>
            <a:r>
              <a:rPr lang="ko-KR" altLang="en-US" dirty="0"/>
              <a:t>은 </a:t>
            </a:r>
            <a:r>
              <a:rPr lang="en-US" altLang="ko-KR" dirty="0"/>
              <a:t>CNN</a:t>
            </a:r>
            <a:r>
              <a:rPr lang="ko-KR" altLang="en-US" dirty="0"/>
              <a:t>을 좌우 뿐 아니라 상하로도 </a:t>
            </a:r>
            <a:r>
              <a:rPr lang="en-US" altLang="ko-KR" dirty="0"/>
              <a:t>Wide</a:t>
            </a:r>
            <a:r>
              <a:rPr lang="ko-KR" altLang="en-US" dirty="0"/>
              <a:t>하게 확장한 </a:t>
            </a:r>
            <a:r>
              <a:rPr lang="en-US" altLang="ko-KR" dirty="0"/>
              <a:t>CNN </a:t>
            </a:r>
            <a:r>
              <a:rPr lang="ko-KR" altLang="en-US" dirty="0"/>
              <a:t>모형을 제안함</a:t>
            </a:r>
            <a:endParaRPr lang="en-US" altLang="ko-KR" dirty="0"/>
          </a:p>
          <a:p>
            <a:pPr>
              <a:lnSpc>
                <a:spcPts val="2400"/>
              </a:lnSpc>
            </a:pP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MS</a:t>
            </a:r>
            <a:r>
              <a:rPr lang="ko-KR" altLang="en-US" dirty="0"/>
              <a:t>에서 </a:t>
            </a:r>
            <a:r>
              <a:rPr lang="en-US" altLang="ko-KR" dirty="0" err="1"/>
              <a:t>ResNet</a:t>
            </a:r>
            <a:r>
              <a:rPr lang="ko-KR" altLang="en-US" dirty="0"/>
              <a:t>을 발표</a:t>
            </a:r>
            <a:r>
              <a:rPr lang="en-US" altLang="ko-KR" dirty="0"/>
              <a:t>. </a:t>
            </a:r>
            <a:r>
              <a:rPr lang="ko-KR" altLang="en-US" dirty="0"/>
              <a:t>이는 이전에 발표한 </a:t>
            </a:r>
            <a:r>
              <a:rPr lang="en-US" altLang="ko-KR" dirty="0"/>
              <a:t>CNN</a:t>
            </a:r>
            <a:r>
              <a:rPr lang="ko-KR" altLang="en-US" dirty="0"/>
              <a:t>보다 더 깊게 만든 것인데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깊게 만들면서 발생할 수 있는 </a:t>
            </a:r>
            <a:r>
              <a:rPr lang="ko-KR" altLang="en-US" dirty="0" err="1"/>
              <a:t>오버피팅을</a:t>
            </a:r>
            <a:r>
              <a:rPr lang="ko-KR" altLang="en-US" dirty="0"/>
              <a:t> 피하기 위해 </a:t>
            </a:r>
            <a:r>
              <a:rPr lang="en-US" altLang="ko-KR" dirty="0"/>
              <a:t>Residual Shortcut </a:t>
            </a:r>
            <a:r>
              <a:rPr lang="ko-KR" altLang="en-US" dirty="0"/>
              <a:t>방법론 제안</a:t>
            </a:r>
            <a:endParaRPr lang="en-US" altLang="ko-KR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3.5 ImageNet Challenge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469151A-298B-4024-8424-2A31FC665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336949"/>
            <a:ext cx="3607631" cy="18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3.0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기계학습 이해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E214522-BC20-47CA-B698-09AACE19C4AE}"/>
              </a:ext>
            </a:extLst>
          </p:cNvPr>
          <p:cNvSpPr txBox="1"/>
          <p:nvPr/>
        </p:nvSpPr>
        <p:spPr>
          <a:xfrm>
            <a:off x="287667" y="1100543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Un-supervised Learning: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1EF18A5-45E8-4B55-BDDC-E4C856394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17742"/>
            <a:ext cx="3799322" cy="2023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A2E134B-ECE0-472B-8784-0D317072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8" y="4581128"/>
            <a:ext cx="1552575" cy="5619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0F7DD6F-03DB-4380-9A40-22FEA7E31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5414736"/>
            <a:ext cx="3543300" cy="4857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2F24B10-F174-49D3-B007-635B5DF57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825" y="4581128"/>
            <a:ext cx="2238375" cy="4953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F0F9F32A-B5F0-4144-8C58-5F804F1CB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665" y="1770018"/>
            <a:ext cx="3942719" cy="21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17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F6DA6E5-215C-49E8-BA8A-CFE7CF7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E085942E-18AF-459E-B968-6B92EFF126CC}"/>
              </a:ext>
            </a:extLst>
          </p:cNvPr>
          <p:cNvSpPr txBox="1">
            <a:spLocks/>
          </p:cNvSpPr>
          <p:nvPr/>
        </p:nvSpPr>
        <p:spPr>
          <a:xfrm>
            <a:off x="925175" y="-19546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3.5 ImageNet Challenge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DC5A142-915E-49AE-8A87-39223388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94" y="3391567"/>
            <a:ext cx="4856070" cy="27211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14E3F38-7D38-4DAC-88DF-78915A9ABEC3}"/>
              </a:ext>
            </a:extLst>
          </p:cNvPr>
          <p:cNvSpPr/>
          <p:nvPr/>
        </p:nvSpPr>
        <p:spPr>
          <a:xfrm>
            <a:off x="431540" y="1238115"/>
            <a:ext cx="8280920" cy="24016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285750" indent="-285750">
              <a:lnSpc>
                <a:spcPts val="24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이처럼 성능 좋은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CNN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모형이 만들어지면서 초기 난수로 만든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Conv. Layer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학습을 끝냈을 때에는 이미지의 각종 특징을 주성분으로 분해한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Feature Set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변한다는 사실을 알게 됨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85750" indent="-285750">
              <a:lnSpc>
                <a:spcPts val="24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이는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CNN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모형의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Conv. Layer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재사용하게 되는 획기적인 전환을 또 한번 이루게 됨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85750" indent="-285750">
              <a:lnSpc>
                <a:spcPts val="24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VGGNet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GoogleNet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ResNet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은 상용 프로젝트에 많이 쓰이는 네트워크임</a:t>
            </a:r>
          </a:p>
          <a:p>
            <a:pPr marL="285750" indent="-285750">
              <a:lnSpc>
                <a:spcPts val="24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VGGNet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GoogleNet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en-US" altLang="ko-KR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ResNet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은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Transfer Learning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주로 사용되는 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Pre-trained CNN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임</a:t>
            </a:r>
          </a:p>
          <a:p>
            <a:pPr marL="285750" indent="-285750">
              <a:lnSpc>
                <a:spcPts val="24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2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6" y="1096216"/>
            <a:ext cx="867682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34AB51C-344B-43D3-A925-E59F4880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92579A-4E6A-4378-B75D-FB6F4081EDFF}"/>
              </a:ext>
            </a:extLst>
          </p:cNvPr>
          <p:cNvSpPr txBox="1"/>
          <p:nvPr/>
        </p:nvSpPr>
        <p:spPr>
          <a:xfrm>
            <a:off x="3923928" y="316216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3201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3.0 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기계학습 이해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395E9D0-A0CA-4A30-B634-2B0E8C0F2617}"/>
              </a:ext>
            </a:extLst>
          </p:cNvPr>
          <p:cNvSpPr txBox="1"/>
          <p:nvPr/>
        </p:nvSpPr>
        <p:spPr>
          <a:xfrm>
            <a:off x="287667" y="1100543"/>
            <a:ext cx="8568666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Reinforcement Learning: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6248EF5-9036-4EF6-902F-CBABAF0A7E1A}"/>
              </a:ext>
            </a:extLst>
          </p:cNvPr>
          <p:cNvSpPr txBox="1"/>
          <p:nvPr/>
        </p:nvSpPr>
        <p:spPr>
          <a:xfrm>
            <a:off x="287667" y="4497997"/>
            <a:ext cx="8568666" cy="12249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현재 </a:t>
            </a:r>
            <a:r>
              <a:rPr lang="en-US" altLang="ko-KR" dirty="0"/>
              <a:t>policy</a:t>
            </a:r>
            <a:r>
              <a:rPr lang="ko-KR" altLang="en-US" dirty="0"/>
              <a:t>에 의해 의사결정 하고 실행한다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실행 결과에 따라 벌점을 받을 수 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벌점을 최소화하는 방향으로 의사결정 </a:t>
            </a:r>
            <a:r>
              <a:rPr lang="en-US" altLang="ko-KR" dirty="0"/>
              <a:t>policy</a:t>
            </a:r>
            <a:r>
              <a:rPr lang="ko-KR" altLang="en-US" dirty="0"/>
              <a:t>를 수정한다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이 과정을 반복한다</a:t>
            </a:r>
            <a:r>
              <a:rPr lang="en-US" altLang="ko-KR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0134F43-7DC6-4AD0-ADF3-B7DB163E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614715"/>
            <a:ext cx="3658492" cy="27631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3084C99-7A90-4D2F-B960-49B01F7511B5}"/>
              </a:ext>
            </a:extLst>
          </p:cNvPr>
          <p:cNvSpPr/>
          <p:nvPr/>
        </p:nvSpPr>
        <p:spPr>
          <a:xfrm>
            <a:off x="2740694" y="5784507"/>
            <a:ext cx="343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https://youtu.be/Aut32pR5PQA</a:t>
            </a:r>
          </a:p>
        </p:txBody>
      </p:sp>
    </p:spTree>
    <p:extLst>
      <p:ext uri="{BB962C8B-B14F-4D97-AF65-F5344CB8AC3E}">
        <p14:creationId xmlns:p14="http://schemas.microsoft.com/office/powerpoint/2010/main" val="399946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20" name="Picture 2" descr="https://upload.wikimedia.org/wikipedia/commons/thumb/b/b2/Galton%27s_correlation_diagram_1875.jpg/440px-Galton%27s_correlation_diagram_1875.jpg">
            <a:extLst>
              <a:ext uri="{FF2B5EF4-FFF2-40B4-BE49-F238E27FC236}">
                <a16:creationId xmlns:a16="http://schemas.microsoft.com/office/drawing/2014/main" xmlns="" id="{C52163D4-9DBC-4B0E-BA9A-6994E556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3020"/>
            <a:ext cx="3093976" cy="26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207BFF7-6B66-4452-A709-1D7F64D5587C}"/>
              </a:ext>
            </a:extLst>
          </p:cNvPr>
          <p:cNvSpPr/>
          <p:nvPr/>
        </p:nvSpPr>
        <p:spPr>
          <a:xfrm>
            <a:off x="960394" y="4365038"/>
            <a:ext cx="248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B0080"/>
                </a:solidFill>
                <a:latin typeface="Arial" panose="020B0604020202020204" pitchFamily="34" charset="0"/>
                <a:hlinkClick r:id="rId4" tooltip="Francis Galton"/>
              </a:rPr>
              <a:t>Francis Galton's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 1875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B01973-849F-498D-8EE5-4B008165E0E1}"/>
              </a:ext>
            </a:extLst>
          </p:cNvPr>
          <p:cNvSpPr/>
          <p:nvPr/>
        </p:nvSpPr>
        <p:spPr>
          <a:xfrm>
            <a:off x="587227" y="4719778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"</a:t>
            </a:r>
            <a:r>
              <a:rPr lang="en-US" altLang="ko-KR" dirty="0">
                <a:solidFill>
                  <a:srgbClr val="0B0080"/>
                </a:solidFill>
                <a:latin typeface="Arial" panose="020B0604020202020204" pitchFamily="34" charset="0"/>
                <a:hlinkClick r:id="rId5" tooltip="Regression toward the mean"/>
              </a:rPr>
              <a:t>regression toward the mean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"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A9B84C2-786A-4260-BA05-48B7D81FC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210" y="1725856"/>
            <a:ext cx="3184742" cy="253001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0B7CB920-D3E3-4277-869F-EDA3D0DB0CD2}"/>
                  </a:ext>
                </a:extLst>
              </p:cNvPr>
              <p:cNvSpPr txBox="1"/>
              <p:nvPr/>
            </p:nvSpPr>
            <p:spPr>
              <a:xfrm>
                <a:off x="5607635" y="4574618"/>
                <a:ext cx="161589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ko-KR" altLang="en-US" sz="1600" dirty="0">
                  <a:latin typeface="가는각진제목체" panose="02030600000101010101" pitchFamily="18" charset="-127"/>
                  <a:ea typeface="가는각진제목체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7CB920-D3E3-4277-869F-EDA3D0DB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635" y="4574618"/>
                <a:ext cx="1615892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6DF7456-D081-4118-9781-32F62EA83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952" y="5311105"/>
            <a:ext cx="4238625" cy="638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BBE6E8-BBE0-499D-ADFE-9FE9A6585EF8}"/>
              </a:ext>
            </a:extLst>
          </p:cNvPr>
          <p:cNvSpPr txBox="1"/>
          <p:nvPr/>
        </p:nvSpPr>
        <p:spPr>
          <a:xfrm>
            <a:off x="323528" y="1121256"/>
            <a:ext cx="241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Galton</a:t>
            </a:r>
            <a:r>
              <a:rPr lang="ko-KR" altLang="en-US" b="1" dirty="0">
                <a:solidFill>
                  <a:srgbClr val="0033CC"/>
                </a:solidFill>
              </a:rPr>
              <a:t>의 </a:t>
            </a:r>
            <a:r>
              <a:rPr lang="en-US" altLang="ko-KR" b="1" dirty="0">
                <a:solidFill>
                  <a:srgbClr val="0033CC"/>
                </a:solidFill>
              </a:rPr>
              <a:t>Regression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4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D5409C-5903-4F33-934E-D2A37A41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61635"/>
            <a:ext cx="3324952" cy="23073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D50B0F8-D39C-4061-883F-7B4C519B3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19748"/>
            <a:ext cx="4340410" cy="340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4B65D44-E81D-4740-889B-72D4B9EEE133}"/>
                  </a:ext>
                </a:extLst>
              </p:cNvPr>
              <p:cNvSpPr txBox="1"/>
              <p:nvPr/>
            </p:nvSpPr>
            <p:spPr>
              <a:xfrm>
                <a:off x="287667" y="1460476"/>
                <a:ext cx="8568666" cy="117570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indent="0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None/>
                  <a:defRPr sz="1600">
                    <a:latin typeface="가는각진제목체" panose="02030600000101010101" pitchFamily="18" charset="-127"/>
                    <a:ea typeface="가는각진제목체" panose="02030600000101010101" pitchFamily="18" charset="-127"/>
                  </a:defRPr>
                </a:lvl1pPr>
                <a:lvl2pPr indent="0" algn="ctr">
                  <a:spcBef>
                    <a:spcPct val="20000"/>
                  </a:spcBef>
                  <a:buFont typeface="Arial" pitchFamily="34" charset="0"/>
                  <a:buNone/>
                  <a:defRPr sz="28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indent="0" algn="ctr">
                  <a:spcBef>
                    <a:spcPct val="20000"/>
                  </a:spcBef>
                  <a:buFont typeface="Arial" pitchFamily="34" charset="0"/>
                  <a:buNone/>
                  <a:defRPr sz="24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indent="0" algn="ctr">
                  <a:spcBef>
                    <a:spcPct val="20000"/>
                  </a:spcBef>
                  <a:buFont typeface="Arial" pitchFamily="34" charset="0"/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데이터를 가장 잘 설명하는 직선의 방정식은 아래와 같이 </a:t>
                </a:r>
                <a:r>
                  <a:rPr lang="en-US" altLang="ko-KR" dirty="0"/>
                  <a:t>SSE(Error sums of square)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/>
                  <a:t>최소화하는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ko-KR" altLang="en-US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구하는 것임</a:t>
                </a:r>
                <a:endParaRPr lang="en-US" altLang="ko-KR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SSE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ko-KR" altLang="en-US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ko-KR" altLang="en-US" dirty="0"/>
                  <a:t> 에 대한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방정식으로 기울기가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되는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  <m:r>
                      <a:rPr lang="ko-KR" altLang="en-US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구함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최소제곱법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운 좋게 정확한 해를 구할 수 있음 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B65D44-E81D-4740-889B-72D4B9EE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7" y="1460476"/>
                <a:ext cx="8568666" cy="1175706"/>
              </a:xfrm>
              <a:prstGeom prst="rect">
                <a:avLst/>
              </a:prstGeom>
              <a:blipFill>
                <a:blip r:embed="rId5"/>
                <a:stretch>
                  <a:fillRect l="-284" t="-1563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1CE2E3B6-07BB-4372-AD62-B813702EEAA6}"/>
                  </a:ext>
                </a:extLst>
              </p:cNvPr>
              <p:cNvSpPr txBox="1"/>
              <p:nvPr/>
            </p:nvSpPr>
            <p:spPr>
              <a:xfrm>
                <a:off x="287667" y="5409430"/>
                <a:ext cx="4142760" cy="614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altLang="ko-KR" sz="1400" b="0" i="1" smtClean="0">
                          <a:latin typeface="Cambria Math"/>
                          <a:ea typeface="Cambria Math"/>
                        </a:rPr>
                        <m:t>𝑆𝐸</m:t>
                      </m:r>
                      <m:r>
                        <a:rPr lang="en-US" altLang="ko-KR" sz="1400" b="0" i="1" smtClean="0">
                          <a:latin typeface="Cambria Math"/>
                          <a:ea typeface="Cambria Math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ko-KR" sz="14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/>
                                          <a:ea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ko-KR" altLang="en-US" sz="1400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ko-KR" altLang="en-US" sz="14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1400" b="0" i="1" dirty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E2E3B6-07BB-4372-AD62-B813702EE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67" y="5409430"/>
                <a:ext cx="4142760" cy="614079"/>
              </a:xfrm>
              <a:prstGeom prst="rect">
                <a:avLst/>
              </a:prstGeom>
              <a:blipFill>
                <a:blip r:embed="rId6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D98D8A2-A99B-4B6C-BE72-4ECFA54CF3CD}"/>
              </a:ext>
            </a:extLst>
          </p:cNvPr>
          <p:cNvSpPr txBox="1"/>
          <p:nvPr/>
        </p:nvSpPr>
        <p:spPr>
          <a:xfrm>
            <a:off x="325283" y="1060973"/>
            <a:ext cx="25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Least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Square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Method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5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2"/>
          <p:cNvSpPr>
            <a:spLocks noGrp="1"/>
          </p:cNvSpPr>
          <p:nvPr>
            <p:ph type="ctrTitle"/>
          </p:nvPr>
        </p:nvSpPr>
        <p:spPr>
          <a:xfrm>
            <a:off x="925175" y="-195461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3.1 DNN</a:t>
            </a:r>
            <a:r>
              <a:rPr lang="ko-KR" altLang="en-US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관련 기술 발전사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7EF9A7A-2CC6-40E0-A451-3424AE6E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AAA93A-9BFB-476F-9AFF-E7A1DA627DCE}"/>
              </a:ext>
            </a:extLst>
          </p:cNvPr>
          <p:cNvSpPr txBox="1"/>
          <p:nvPr/>
        </p:nvSpPr>
        <p:spPr>
          <a:xfrm>
            <a:off x="287667" y="1596219"/>
            <a:ext cx="8568666" cy="8802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아래와 같이 </a:t>
            </a:r>
            <a:r>
              <a:rPr lang="en-US" altLang="ko-KR" dirty="0"/>
              <a:t>x=[1,2,3], y = [1,2,3] 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세 점을 잘 지나가는 직선의 방정식을 구해보자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최소제곱법</a:t>
            </a:r>
            <a:r>
              <a:rPr lang="en-US" altLang="ko-KR" dirty="0"/>
              <a:t>(Least Square method), </a:t>
            </a:r>
            <a:r>
              <a:rPr lang="ko-KR" altLang="en-US" dirty="0"/>
              <a:t>최대경사법</a:t>
            </a:r>
            <a:r>
              <a:rPr lang="en-US" altLang="ko-KR" dirty="0"/>
              <a:t>(Steepest descend method)</a:t>
            </a:r>
            <a:r>
              <a:rPr lang="ko-KR" altLang="en-US" dirty="0"/>
              <a:t>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각각 실습해 보세요</a:t>
            </a:r>
            <a:r>
              <a:rPr lang="en-US" altLang="ko-KR" dirty="0"/>
              <a:t>~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18E87A0-50BB-4C3C-B0BF-9ECC6CEF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261" y="2670572"/>
            <a:ext cx="4532163" cy="2547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5CAD8A79-5887-4904-A0EA-BC857A2A8D54}"/>
                  </a:ext>
                </a:extLst>
              </p:cNvPr>
              <p:cNvSpPr/>
              <p:nvPr/>
            </p:nvSpPr>
            <p:spPr>
              <a:xfrm>
                <a:off x="4860032" y="5264384"/>
                <a:ext cx="2253502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CAD8A79-5887-4904-A0EA-BC857A2A8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264384"/>
                <a:ext cx="2253502" cy="619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EF16354-A702-464A-ACCD-B78DDC052642}"/>
              </a:ext>
            </a:extLst>
          </p:cNvPr>
          <p:cNvSpPr/>
          <p:nvPr/>
        </p:nvSpPr>
        <p:spPr>
          <a:xfrm>
            <a:off x="2771800" y="5389707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최대경사법 공식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A719109-E19D-462B-8DDB-741CA1F48A98}"/>
              </a:ext>
            </a:extLst>
          </p:cNvPr>
          <p:cNvSpPr txBox="1"/>
          <p:nvPr/>
        </p:nvSpPr>
        <p:spPr>
          <a:xfrm>
            <a:off x="325283" y="1060973"/>
            <a:ext cx="301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3CC"/>
                </a:solidFill>
              </a:rPr>
              <a:t>Steepest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Descent</a:t>
            </a:r>
            <a:r>
              <a:rPr lang="ko-KR" altLang="en-US" b="1" dirty="0">
                <a:solidFill>
                  <a:srgbClr val="0033CC"/>
                </a:solidFill>
              </a:rPr>
              <a:t> </a:t>
            </a:r>
            <a:r>
              <a:rPr lang="en-US" altLang="ko-KR" b="1" dirty="0">
                <a:solidFill>
                  <a:srgbClr val="0033CC"/>
                </a:solidFill>
              </a:rPr>
              <a:t>Method</a:t>
            </a:r>
            <a:endParaRPr lang="ko-KR" altLang="en-US" b="1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61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474"/>
  <p:tag name="LATEXADDIN" val="\documentclass{article}&#10;\usepackage{amsmath}&#10;\usepackage{amsfonts}&#10;\usepackage{amssymb}&#10;\pagestyle{empty}&#10;\begin{document}&#10;&#10;&#10;$   (- \infty , \infty)&#10;$&#10;&#10;&#10;&#10;\end{document}"/>
  <p:tag name="IGUANATEXSIZE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5"/>
  <p:tag name="ORIGINALWIDTH" val="1161.75"/>
  <p:tag name="LATEXADDIN" val="\documentclass{article}&#10;\usepackage{amsmath}&#10;\usepackage{amsfonts}&#10;\usepackage{amssymb}&#10;\pagestyle{empty}&#10;\begin{document}&#10;&#10;&#10;$ w_2 = w_2 - \lambda \frac {\partial Cost(w_2)}{\partial w_2}&#10;$&#10;&#10;&#10;&#10;\end{document}"/>
  <p:tag name="IGUANATEXSIZE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308.25"/>
  <p:tag name="LATEXADDIN" val="\documentclass{article}&#10;\usepackage{amsmath}&#10;\usepackage{amsfonts}&#10;\usepackage{amssymb}&#10;\pagestyle{empty}&#10;\begin{document}&#10;&#10;&#10;$   =\delta_y h&#10;$&#10;&#10;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861"/>
  <p:tag name="LATEXADDIN" val="\documentclass{article}&#10;\usepackage{amsmath}&#10;\usepackage{amsfonts}&#10;\usepackage{amssymb}&#10;\pagestyle{empty}&#10;\begin{document}&#10;&#10;&#10;$   w_2 = w_2 - \lambda \delta_y h&#10;$&#10;&#10;&#10;&#10;\end{document}"/>
  <p:tag name="IGUANATEXSIZE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5"/>
  <p:tag name="ORIGINALWIDTH" val="1065.75"/>
  <p:tag name="LATEXADDIN" val="\documentclass{article}&#10;\usepackage{amsmath}&#10;\usepackage{amsfonts}&#10;\usepackage{amssymb}&#10;\pagestyle{empty}&#10;\begin{document}&#10;&#10;&#10;$   \delta_y = (y-t) y(1-y) &#10;$&#10;&#10;&#10;&#10;\end{document}"/>
  <p:tag name="IGUANATEXSIZE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.25"/>
  <p:tag name="ORIGINALWIDTH" val="1161.75"/>
  <p:tag name="LATEXADDIN" val="\documentclass{article}&#10;\usepackage{amsmath}&#10;\usepackage{amsfonts}&#10;\usepackage{amssymb}&#10;\pagestyle{empty}&#10;\begin{document}&#10;&#10;&#10;$ w_1 = w_1 - \lambda \frac {\partial Cost(w_1)}{\partial w_1}&#10;$&#10;&#10;&#10;&#10;\end{document}"/>
  <p:tag name="IGUANATEXSIZE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"/>
  <p:tag name="ORIGINALWIDTH" val="310.5"/>
  <p:tag name="LATEXADDIN" val="\documentclass{article}&#10;\usepackage{amsmath}&#10;\usepackage{amsfonts}&#10;\usepackage{amssymb}&#10;\pagestyle{empty}&#10;\begin{document}&#10;&#10;&#10;$   =\delta_h x&#10;$&#10;&#10;&#10;&#10;\end{document}"/>
  <p:tag name="IGUANATEXSIZE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5"/>
  <p:tag name="ORIGINALWIDTH" val="1408.5"/>
  <p:tag name="LATEXADDIN" val="\documentclass{article}&#10;\usepackage{amsmath}&#10;\usepackage{amsfonts}&#10;\usepackage{amssymb}&#10;\pagestyle{empty}&#10;\begin{document}&#10;&#10;&#10;$   \delta_3 = \delta_y \cdot t(w_4) \cdot h_3(1-h_3)&#10;$&#10;&#10;&#10;&#10;\end{document}"/>
  <p:tag name="IGUANATEXSIZE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5"/>
  <p:tag name="ORIGINALWIDTH" val="1589.25"/>
  <p:tag name="LATEXADDIN" val="\documentclass{article}&#10;\usepackage{amsmath}&#10;\usepackage{color}&#10;\color{blue}&#10;&#10;\pagestyle{empty}&#10;\begin{document}&#10;&#10;&#10;$ x \xrightarrow {w_1}h_1 \xrightarrow {w_2}h_2 \xrightarrow {w_3}h_3 \xrightarrow {w_4} y&#10;$&#10;&#10;\end{document}"/>
  <p:tag name="IGUANATEXSIZE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404.75"/>
  <p:tag name="LATEXADDIN" val="\documentclass{article}&#10;\usepackage{amsmath}&#10;\usepackage{amsfonts}&#10;\usepackage{amssymb}&#10;\pagestyle{empty}&#10;\begin{document}&#10;&#10;&#10;$   \delta_2 = \delta_3 \cdot t(w_3) \cdot h_2(1-h_2)&#10;$&#10;&#10;&#10;&#10;\end{document}"/>
  <p:tag name="IGUANATEXSIZE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404.75"/>
  <p:tag name="LATEXADDIN" val="\documentclass{article}&#10;\usepackage{amsmath}&#10;\usepackage{amsfonts}&#10;\usepackage{amssymb}&#10;\pagestyle{empty}&#10;\begin{document}&#10;&#10;&#10;$   \delta_1 = \delta_2 \cdot t(w_2) \cdot h_1(1-h_1)&#10;$&#10;&#10;&#10;&#10;\end{document}"/>
  <p:tag name="IGUANATEXSIZ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5"/>
  <p:tag name="ORIGINALWIDTH" val="2249.25"/>
  <p:tag name="LATEXADDIN" val="\documentclass{article}&#10;\usepackage{amsmath}&#10;\usepackage{amsfonts}&#10;\usepackage{amssymb}&#10;\usepackage{color}&#10;\color{blue}&#10;&#10;\pagestyle{empty}&#10;\begin{document}&#10;&#10;$ Cost(W)= \begin{cases} \sum -log(H(X)),    &amp; y=1 \\&#10;                           \sum -log(1-H(X)),   &amp; y=0&#10;\end{cases}&#10;$&#10;&#10;&#10;\end{document}"/>
  <p:tag name="IGUANATEXSIZE" val="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5"/>
  <p:tag name="ORIGINALWIDTH" val="1232.25"/>
  <p:tag name="LATEXADDIN" val="\documentclass{article}&#10;\usepackage{amsmath}&#10;\usepackage{amsfonts}&#10;\usepackage{amssymb}&#10;\pagestyle{empty}&#10;\begin{document}&#10;&#10;&#10;$   w_4 = w_4 - t(h_3) \cdot \lambda \cdot \delta_y &#10;$&#10;&#10;&#10;&#10;\end{document}"/>
  <p:tag name="IGUANATEXSIZE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27.75"/>
  <p:tag name="LATEXADDIN" val="\documentclass{article}&#10;\usepackage{amsmath}&#10;\usepackage{amsfonts}&#10;\usepackage{amssymb}&#10;\pagestyle{empty}&#10;\begin{document}&#10;&#10;&#10;$   w_3 = w_3 - t(h_2) \cdot \lambda \cdot \delta_3  &#10;$&#10;&#10;&#10;&#10;\end{document}"/>
  <p:tag name="IGUANATEXSIZE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27"/>
  <p:tag name="LATEXADDIN" val="\documentclass{article}&#10;\usepackage{amsmath}&#10;\usepackage{amsfonts}&#10;\usepackage{amssymb}&#10;\pagestyle{empty}&#10;\begin{document}&#10;&#10;&#10;$   w_2 = w_2 - t(h_1) \cdot \lambda \cdot \delta_2  &#10;$&#10;&#10;&#10;&#10;\end{document}"/>
  <p:tag name="IGUANATEXSIZE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167.75"/>
  <p:tag name="LATEXADDIN" val="\documentclass{article}&#10;\usepackage{amsmath}&#10;\usepackage{amsfonts}&#10;\usepackage{amssymb}&#10;\pagestyle{empty}&#10;\begin{document}&#10;&#10;&#10;$   w_1 = w_1 - t(x) \cdot \lambda \cdot \delta_1  &#10;$&#10;&#10;&#10;&#10;\end{document}"/>
  <p:tag name="IGUANATEXSIZE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00.5"/>
  <p:tag name="LATEXADDIN" val="\documentclass{article}&#10;\usepackage{amsmath}&#10;\usepackage{amsfonts}&#10;\usepackage{amssymb}&#10;\pagestyle{empty}&#10;\begin{document}&#10;&#10;&#10;$   \delta_y &#10;$&#10;&#10;&#10;&#10;\end{document}"/>
  <p:tag name="IGUANATEXSIZE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5"/>
  <p:tag name="ORIGINALWIDTH" val="96"/>
  <p:tag name="LATEXADDIN" val="\documentclass{article}&#10;\usepackage{amsmath}&#10;\usepackage{amsfonts}&#10;\usepackage{amssymb}&#10;\pagestyle{empty}&#10;\begin{document}&#10;&#10;&#10;$   \delta_3&#10;$&#10;&#10;&#10;&#10;\end{document}"/>
  <p:tag name="IGUANATEXSIZE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95.25"/>
  <p:tag name="LATEXADDIN" val="\documentclass{article}&#10;\usepackage{amsmath}&#10;\usepackage{amsfonts}&#10;\usepackage{amssymb}&#10;\pagestyle{empty}&#10;\begin{document}&#10;&#10;&#10;$   \delta_2&#10;$&#10;&#10;&#10;&#10;\end{document}"/>
  <p:tag name="IGUANATEXSIZE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92.25"/>
  <p:tag name="LATEXADDIN" val="\documentclass{article}&#10;\usepackage{amsmath}&#10;\usepackage{amsfonts}&#10;\usepackage{amssymb}&#10;\pagestyle{empty}&#10;\begin{document}&#10;&#10;&#10;$   \delta_1&#10;$&#10;&#10;&#10;&#10;\end{document}"/>
  <p:tag name="IGUANATEXSIZE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8"/>
  <p:tag name="ORIGINALWIDTH" val="3286.5"/>
  <p:tag name="LATEXADDIN" val="\documentclass{article}&#10;\usepackage{amsmath}&#10;\usepackage{amsfonts}&#10;\usepackage{amssymb}&#10;\usepackage{color}&#10;\color{blue}&#10;&#10;\pagestyle{empty}&#10;\begin{document}&#10;&#10;&#10;$  f(x)' = - \frac {(1+exp(-x))'}{(1+exp(-x))^2} = \frac {exp(-x)}{(1+exp(-x))^2} = \frac {1}{1+exp(-x)} \cdot \frac {exp(-x)}{1+exp(-x)}  &#10;$&#10;&#10;&#10;&#10;\end{document}"/>
  <p:tag name="IGUANATEXSIZE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911.25"/>
  <p:tag name="LATEXADDIN" val="\documentclass{article}&#10;\usepackage{amsmath}&#10;\usepackage{amsfonts}&#10;\usepackage{amssymb}&#10;\usepackage{color}&#10;\color{blue}&#10;&#10;\pagestyle{empty}&#10;\begin{document}&#10;&#10;&#10;$ f(x) = \frac {1}{1+exp(-x)} $&#10;&#10;&#10;&#10;\end{document}"/>
  <p:tag name="IGUANATEXSIZE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755.75"/>
  <p:tag name="LATEXADDIN" val="\documentclass{article}&#10;\usepackage{amsmath}&#10;\usepackage{color}&#10;\color{blue}&#10;&#10;\pagestyle{empty}&#10;\begin{document}&#10;&#10;&#10;$ Y = S(w_1 x_1 + w_2 x_2 + w_3 x_3 + b)&#10;$&#10;&#10;\end{document}"/>
  <p:tag name="IGUANATEXSIZE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3282.75"/>
  <p:tag name="LATEXADDIN" val="\documentclass{article}&#10;\usepackage{amsmath}&#10;\usepackage{amsfonts}&#10;\usepackage{amssymb}&#10;\usepackage{color}&#10;\color{blue}&#10;&#10;\pagestyle{empty}&#10;\begin{document}&#10;&#10;&#10;$  = f(x) \frac {1+exp(-x)-1}{1+exp(-x)} = f(x) \left( 1- \frac {1}{1+exp(-x)} \right) = f(x)(1-f(x))&#10;$&#10;&#10;&#10;&#10;\end{document}"/>
  <p:tag name="IGUANATEXSIZE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5"/>
  <p:tag name="ORIGINALWIDTH" val="1367.25"/>
  <p:tag name="LATEXADDIN" val="\documentclass{article}&#10;\usepackage{amsmath}&#10;\usepackage{color}&#10;\color{blue}&#10;&#10;\pagestyle{empty}&#10;\begin{document}&#10;&#10;&#10;$ \frac {n-F}{1} + 1 = \frac {32-5}{1}+ 1 = 28&#10;$&#10;&#10;\end{document}"/>
  <p:tag name="IGUANATEXSIZE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5"/>
  <p:tag name="ORIGINALWIDTH" val="588.75"/>
  <p:tag name="LATEXADDIN" val="\documentclass{article}&#10;\usepackage{amsmath}&#10;\usepackage{color}&#10;\color{blue}&#10;&#10;\pagestyle{empty}&#10;\begin{document}&#10;&#10;&#10;$ Z_i = \frac {X_i - \bar X}{S_X}&#10;$&#10;&#10;\end{document}"/>
  <p:tag name="IGUANATEXSIZE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5"/>
  <p:tag name="ORIGINALWIDTH" val="913.5"/>
  <p:tag name="LATEXADDIN" val="\documentclass{article}&#10;\usepackage{amsmath}&#10;\usepackage{color}&#10;\color{blue}&#10;&#10;\pagestyle{empty}&#10;\begin{document}&#10;&#10;&#10;$ Z_i = \frac {X_i - X_{Min}}{X_{Max}-X_{Min}}&#10;$&#10;&#10;\end{document}"/>
  <p:tag name="IGUANATEXSIZE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75"/>
  <p:tag name="ORIGINALWIDTH" val="2187"/>
  <p:tag name="LATEXADDIN" val="\documentclass{article}&#10;\usepackage{amsmath}&#10;\usepackage{amsfonts}&#10;\usepackage{amssymb}&#10;\pagestyle{empty}&#10;\begin{document}&#10;&#10;&#10;$   Y = \left( \begin{matrix} &#10;             1 &amp; 0 &amp; 0 &amp; 0 &amp; 0 &amp; 0 &amp; 0 &amp; 0 &amp; 0 &amp; 0 \\&#10;             0 &amp; 1 &amp; 0 &amp; 0 &amp; 0 &amp; 0 &amp; 0 &amp; 0 &amp; 0 &amp; 0 \\&#10;             0 &amp; 0 &amp; 0 &amp; 0 &amp; 1 &amp; 0 &amp; 0 &amp; 0 &amp; 0 &amp; 0 \\&#10;             0 &amp; 0 &amp; 0 &amp; 0 &amp; 0 &amp; 0 &amp; 0 &amp; 0 &amp; 0 &amp; 1 &#10;      \end{matrix} \right) &#10;$&#10;&#10;&#10;&#10;\end{document}"/>
  <p:tag name="IGUANATEXSIZE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75"/>
  <p:tag name="ORIGINALWIDTH" val="506.25"/>
  <p:tag name="LATEXADDIN" val="\documentclass{article}&#10;\usepackage{amsmath}&#10;\usepackage{amsfonts}&#10;\usepackage{amssymb}&#10;\pagestyle{empty}&#10;\begin{document}&#10;&#10;&#10;$   Y = \left( \begin{matrix} &#10;             0 \\&#10;             1 \\&#10;             4 \\&#10;             9 &#10;      \end{matrix} \right) &#10;$&#10;&#10;&#10;&#10;\end{document}"/>
  <p:tag name="IGUANATEXSIZE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75"/>
  <p:tag name="ORIGINALWIDTH" val="3212.25"/>
  <p:tag name="LATEXADDIN" val="\documentclass{article}&#10;\usepackage{amsmath}&#10;\usepackage{amsfonts}&#10;\usepackage{amssymb}&#10;\pagestyle{empty}&#10;\begin{document}&#10;&#10;&#10;$   H(X) = \left( \begin{matrix} &#10;             0.7 &amp; 0.2 &amp; 0.1 &amp; 0 &amp; 0 &amp; 0 &amp; 0 &amp; 0 &amp; 0 &amp; 0 \\&#10;             0 &amp; 0.9 &amp; 0 &amp; 0 &amp; 0 &amp; 0 &amp; 0 &amp; 0.1 &amp; 0 &amp; 0 \\&#10;             0 &amp; 0 &amp; 0.2 &amp; 0 &amp; 0.5 &amp; 0 &amp; 0 &amp; 0.3 &amp; 0 &amp; 0 \\&#10;             0 &amp; 0 &amp; 0 &amp; 0 &amp; 0 &amp; 0 &amp; 0 &amp; 0 &amp; 0.01 &amp; 0.99 &#10;      \end{matrix} \right) &#10;$&#10;&#10;&#10;&#10;\end{document}"/>
  <p:tag name="IGUANATEXSIZE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75"/>
  <p:tag name="ORIGINALWIDTH" val="3212.25"/>
  <p:tag name="LATEXADDIN" val="\documentclass{article}&#10;\usepackage{amsmath}&#10;\usepackage{amsfonts}&#10;\usepackage{amssymb}&#10;\pagestyle{empty}&#10;\begin{document}&#10;&#10;&#10;$   H(X) = \left( \begin{matrix} &#10;             0.7 &amp; 0.2 &amp; 0.1 &amp; 0 &amp; 0 &amp; 0 &amp; 0 &amp; 0 &amp; 0 &amp; 0 \\&#10;             0 &amp; 0.9 &amp; 0 &amp; 0 &amp; 0 &amp; 0 &amp; 0 &amp; 0.1 &amp; 0 &amp; 0 \\&#10;             0 &amp; 0 &amp; 0.2 &amp; 0 &amp; 0.5 &amp; 0 &amp; 0 &amp; 0.3 &amp; 0 &amp; 0 \\&#10;             0 &amp; 0 &amp; 0 &amp; 0 &amp; 0 &amp; 0 &amp; 0 &amp; 0 &amp; 0.01 &amp; 0.99 &#10;      \end{matrix} \right) &#10;$&#10;&#10;&#10;&#10;\end{document}"/>
  <p:tag name="IGUANATEXSIZE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1604.25"/>
  <p:tag name="LATEXADDIN" val="\documentclass{article}&#10;\usepackage{amsmath}&#10;\usepackage{color}&#10;\color{blue}&#10;&#10;\pagestyle{empty}&#10;\begin{document}&#10;&#10;&#10;$  =\frac {1}{1+exp(-(w_1 x_1 + w_2 x_2 + w_3 x_3 + b))}&#10;$&#10;&#10;\end{document}"/>
  <p:tag name="IGUANATEXSIZE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753.75"/>
  <p:tag name="LATEXADDIN" val="\documentclass{article}&#10;\usepackage{amsmath}&#10;\pagestyle{empty}&#10;\begin{document}&#10;&#10;&#10;$ f(\sum w_i x_i + b)&#10;$&#10;&#10;\end{document}"/>
  <p:tag name="IGUANATEXSIZE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"/>
  <p:tag name="ORIGINALWIDTH" val="1710"/>
  <p:tag name="LATEXADDIN" val="\documentclass{article}&#10;\usepackage{amsmath}&#10;\pagestyle{empty}&#10;\begin{document}&#10;&#10;&#10;$ x \xrightarrow {w_1}h \xrightarrow {w_2} y, Cost=\frac {1}{2} (y-t)^2&#10;$&#10;&#10;\end{document}"/>
  <p:tag name="IGUANATEXSIZE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1251.75"/>
  <p:tag name="LATEXADDIN" val="\documentclass{article}&#10;\usepackage{amsmath}&#10;\usepackage{amsfonts}&#10;\usepackage{amssymb}&#10;\pagestyle{empty}&#10;\begin{document}&#10;&#10;&#10;$ w_{k+1} = w_k - \lambda \frac {\partial Cost(w)}{\partial w}  &#10;$&#10;&#10;&#10;&#10;\end{document}"/>
  <p:tag name="IGUANATEXSIZE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175"/>
  <p:tag name="LATEXADDIN" val="\documentclass{article}&#10;\usepackage{amsmath}&#10;\usepackage{amsfonts}&#10;\usepackage{amssymb}&#10;\pagestyle{empty}&#10;\begin{document}&#10;&#10;&#10;$   h=g(w_1 x), y=g(w_2 h), t: \text {Target Value}&#10;$&#10;&#10;&#10;&#10;\end{document}"/>
  <p:tag name="IGUANATEXSIZE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905.25"/>
  <p:tag name="LATEXADDIN" val="\documentclass{article}&#10;\usepackage{amsmath}&#10;\usepackage{amsfonts}&#10;\usepackage{amssymb}&#10;\pagestyle{empty}&#10;\begin{document}&#10;&#10;&#10;$ g(x) = \frac {1}{1+exp(-x)} &#10;$&#10;&#10;&#10;&#10;\end{document}"/>
  <p:tag name="IGUANATEXSIZE" val="1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54544</TotalTime>
  <Words>2600</Words>
  <Application>Microsoft Office PowerPoint</Application>
  <PresentationFormat>화면 슬라이드 쇼(4:3)</PresentationFormat>
  <Paragraphs>515</Paragraphs>
  <Slides>51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가는각진제목체</vt:lpstr>
      <vt:lpstr>굴림체</vt:lpstr>
      <vt:lpstr>넥슨 풋볼고딕 B</vt:lpstr>
      <vt:lpstr>넥슨 풋볼고딕 L</vt:lpstr>
      <vt:lpstr>맑은 고딕</vt:lpstr>
      <vt:lpstr>Arial</vt:lpstr>
      <vt:lpstr>Cambria Math</vt:lpstr>
      <vt:lpstr>Consolas</vt:lpstr>
      <vt:lpstr>Symbol</vt:lpstr>
      <vt:lpstr>Wingdings</vt:lpstr>
      <vt:lpstr>Office 테마</vt:lpstr>
      <vt:lpstr>Image/Video BM 이해 -딥러닝-</vt:lpstr>
      <vt:lpstr>3. 딥러닝</vt:lpstr>
      <vt:lpstr>3.0 기계학습 이해</vt:lpstr>
      <vt:lpstr>3.0 기계학습 이해</vt:lpstr>
      <vt:lpstr>3.0 기계학습 이해</vt:lpstr>
      <vt:lpstr>3.0 기계학습 이해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3.1 DNN 관련 기술 발전사</vt:lpstr>
      <vt:lpstr>3.2 CNN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3.2 CNN 이해</vt:lpstr>
      <vt:lpstr>3.2 CNN 이해</vt:lpstr>
      <vt:lpstr>3.3 Fashion Mnist 실습</vt:lpstr>
      <vt:lpstr>3.3 Fashion Mnist 실습</vt:lpstr>
      <vt:lpstr>3.3 Fashion Mnist 실습</vt:lpstr>
      <vt:lpstr>3.3 Fashion Mnist 실습</vt:lpstr>
      <vt:lpstr>3.3 Fashion Mnist 실습</vt:lpstr>
      <vt:lpstr>3.3 Fashion Mnist 실습</vt:lpstr>
      <vt:lpstr>3.3 Fashion Mnist 실습</vt:lpstr>
      <vt:lpstr>3.4 CNN 발전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딥러닝과 텐서플로우</dc:title>
  <dc:creator>김승환</dc:creator>
  <cp:lastModifiedBy>KimSeungwhoun</cp:lastModifiedBy>
  <cp:revision>1841</cp:revision>
  <cp:lastPrinted>2019-05-25T01:36:11Z</cp:lastPrinted>
  <dcterms:created xsi:type="dcterms:W3CDTF">2012-11-06T06:53:25Z</dcterms:created>
  <dcterms:modified xsi:type="dcterms:W3CDTF">2019-07-09T23:48:21Z</dcterms:modified>
</cp:coreProperties>
</file>